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60" r:id="rId15"/>
  </p:sldMasterIdLst>
  <p:notesMasterIdLst>
    <p:notesMasterId r:id="rId17"/>
  </p:notesMasterIdLst>
  <p:sldIdLst>
    <p:sldId id="849" r:id="rId19"/>
    <p:sldId id="848" r:id="rId20"/>
    <p:sldId id="859" r:id="rId21"/>
    <p:sldId id="887" r:id="rId22"/>
    <p:sldId id="898" r:id="rId24"/>
    <p:sldId id="852" r:id="rId26"/>
    <p:sldId id="858" r:id="rId28"/>
    <p:sldId id="855" r:id="rId30"/>
    <p:sldId id="868" r:id="rId32"/>
    <p:sldId id="856" r:id="rId33"/>
    <p:sldId id="860" r:id="rId35"/>
    <p:sldId id="878" r:id="rId37"/>
    <p:sldId id="869" r:id="rId39"/>
    <p:sldId id="862" r:id="rId40"/>
    <p:sldId id="876" r:id="rId42"/>
    <p:sldId id="877" r:id="rId44"/>
    <p:sldId id="874" r:id="rId46"/>
    <p:sldId id="892" r:id="rId48"/>
    <p:sldId id="880" r:id="rId50"/>
    <p:sldId id="891" r:id="rId52"/>
    <p:sldId id="893" r:id="rId54"/>
    <p:sldId id="894" r:id="rId56"/>
    <p:sldId id="863" r:id="rId58"/>
    <p:sldId id="870" r:id="rId60"/>
    <p:sldId id="867" r:id="rId61"/>
    <p:sldId id="881" r:id="rId63"/>
    <p:sldId id="895" r:id="rId65"/>
    <p:sldId id="879" r:id="rId67"/>
    <p:sldId id="882" r:id="rId68"/>
    <p:sldId id="896" r:id="rId70"/>
    <p:sldId id="897" r:id="rId72"/>
    <p:sldId id="885" r:id="rId74"/>
    <p:sldId id="864" r:id="rId75"/>
    <p:sldId id="875" r:id="rId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  <p:embeddedFontLst>
    <p:embeddedFont>
      <p:font typeface="맑은 고딕" panose="020B0503020000020004" pitchFamily="50" charset="-127">
        <p:regular r:id="rId3"/>
        <p:bold r:id="rId2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00FFFF"/>
    <a:srgbClr val="0000FF"/>
    <a:srgbClr val="3B4353"/>
    <a:srgbClr val="E5E5E5"/>
    <a:srgbClr val="A3CFD5"/>
    <a:srgbClr val="FF3300"/>
    <a:srgbClr val="434544"/>
    <a:srgbClr val="6B9AA4"/>
    <a:srgbClr val="C6C3F9"/>
    <a:srgbClr val="FCB6C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8934" autoAdjust="0"/>
    <p:restoredTop sz="92551" autoAdjust="0"/>
  </p:normalViewPr>
  <p:slideViewPr>
    <p:cSldViewPr snapToGrid="1" snapToObjects="1">
      <p:cViewPr>
        <p:scale>
          <a:sx n="100" d="100"/>
          <a:sy n="100" d="100"/>
        </p:scale>
        <p:origin x="221" y="5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" Type="http://schemas.openxmlformats.org/officeDocument/2006/relationships/font" Target="fonts/font5.fntdata"></Relationship><Relationship Id="rId3" Type="http://schemas.openxmlformats.org/officeDocument/2006/relationships/font" Target="fonts/font4.fntdata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8" Type="http://schemas.openxmlformats.org/officeDocument/2006/relationships/slide" Target="slides/slide7.xml"></Relationship><Relationship Id="rId30" Type="http://schemas.openxmlformats.org/officeDocument/2006/relationships/slide" Target="slides/slide8.xml"></Relationship><Relationship Id="rId32" Type="http://schemas.openxmlformats.org/officeDocument/2006/relationships/slide" Target="slides/slide9.xml"></Relationship><Relationship Id="rId33" Type="http://schemas.openxmlformats.org/officeDocument/2006/relationships/slide" Target="slides/slide10.xml"></Relationship><Relationship Id="rId35" Type="http://schemas.openxmlformats.org/officeDocument/2006/relationships/slide" Target="slides/slide11.xml"></Relationship><Relationship Id="rId37" Type="http://schemas.openxmlformats.org/officeDocument/2006/relationships/slide" Target="slides/slide12.xml"></Relationship><Relationship Id="rId39" Type="http://schemas.openxmlformats.org/officeDocument/2006/relationships/slide" Target="slides/slide13.xml"></Relationship><Relationship Id="rId40" Type="http://schemas.openxmlformats.org/officeDocument/2006/relationships/slide" Target="slides/slide14.xml"></Relationship><Relationship Id="rId42" Type="http://schemas.openxmlformats.org/officeDocument/2006/relationships/slide" Target="slides/slide15.xml"></Relationship><Relationship Id="rId44" Type="http://schemas.openxmlformats.org/officeDocument/2006/relationships/slide" Target="slides/slide16.xml"></Relationship><Relationship Id="rId46" Type="http://schemas.openxmlformats.org/officeDocument/2006/relationships/slide" Target="slides/slide17.xml"></Relationship><Relationship Id="rId48" Type="http://schemas.openxmlformats.org/officeDocument/2006/relationships/slide" Target="slides/slide18.xml"></Relationship><Relationship Id="rId50" Type="http://schemas.openxmlformats.org/officeDocument/2006/relationships/slide" Target="slides/slide19.xml"></Relationship><Relationship Id="rId52" Type="http://schemas.openxmlformats.org/officeDocument/2006/relationships/slide" Target="slides/slide20.xml"></Relationship><Relationship Id="rId54" Type="http://schemas.openxmlformats.org/officeDocument/2006/relationships/slide" Target="slides/slide21.xml"></Relationship><Relationship Id="rId56" Type="http://schemas.openxmlformats.org/officeDocument/2006/relationships/slide" Target="slides/slide22.xml"></Relationship><Relationship Id="rId58" Type="http://schemas.openxmlformats.org/officeDocument/2006/relationships/slide" Target="slides/slide23.xml"></Relationship><Relationship Id="rId60" Type="http://schemas.openxmlformats.org/officeDocument/2006/relationships/slide" Target="slides/slide24.xml"></Relationship><Relationship Id="rId61" Type="http://schemas.openxmlformats.org/officeDocument/2006/relationships/slide" Target="slides/slide25.xml"></Relationship><Relationship Id="rId63" Type="http://schemas.openxmlformats.org/officeDocument/2006/relationships/slide" Target="slides/slide26.xml"></Relationship><Relationship Id="rId65" Type="http://schemas.openxmlformats.org/officeDocument/2006/relationships/slide" Target="slides/slide27.xml"></Relationship><Relationship Id="rId67" Type="http://schemas.openxmlformats.org/officeDocument/2006/relationships/slide" Target="slides/slide28.xml"></Relationship><Relationship Id="rId68" Type="http://schemas.openxmlformats.org/officeDocument/2006/relationships/slide" Target="slides/slide29.xml"></Relationship><Relationship Id="rId70" Type="http://schemas.openxmlformats.org/officeDocument/2006/relationships/slide" Target="slides/slide30.xml"></Relationship><Relationship Id="rId72" Type="http://schemas.openxmlformats.org/officeDocument/2006/relationships/slide" Target="slides/slide31.xml"></Relationship><Relationship Id="rId74" Type="http://schemas.openxmlformats.org/officeDocument/2006/relationships/slide" Target="slides/slide32.xml"></Relationship><Relationship Id="rId75" Type="http://schemas.openxmlformats.org/officeDocument/2006/relationships/slide" Target="slides/slide33.xml"></Relationship><Relationship Id="rId77" Type="http://schemas.openxmlformats.org/officeDocument/2006/relationships/slide" Target="slides/slide34.xml"></Relationship><Relationship Id="rId79" Type="http://schemas.openxmlformats.org/officeDocument/2006/relationships/viewProps" Target="viewProps.xml"></Relationship><Relationship Id="rId80" Type="http://schemas.openxmlformats.org/officeDocument/2006/relationships/presProps" Target="presProps.xml"></Relationship></Relationships>
</file>

<file path=ppt/charts/_rels/chart1.xml.rels><?xml version="1.0" encoding="UTF-8"?>
<Relationships xmlns="http://schemas.openxmlformats.org/package/2006/relationships"><Relationship Id="rId3" Type="http://schemas.openxmlformats.org/officeDocument/2006/relationships/oleObject" Target="&#53685;&#54633;%20&#47928;&#49436;1" TargetMode="External"></Relationship><Relationship Id="rId2" Type="http://schemas.microsoft.com/office/2011/relationships/chartColorStyle" Target="colors1.xml"></Relationship><Relationship Id="rId1" Type="http://schemas.microsoft.com/office/2011/relationships/chartStyle" Target="style1.xml"></Relationship></Relationships>
</file>

<file path=ppt/charts/_rels/chart2.xml.rels><?xml version="1.0" encoding="UTF-8"?>
<Relationships xmlns="http://schemas.openxmlformats.org/package/2006/relationships"><Relationship Id="rId3" Type="http://schemas.openxmlformats.org/officeDocument/2006/relationships/oleObject" Target="&#53685;&#54633;%20&#47928;&#49436;1" TargetMode="External"></Relationship><Relationship Id="rId2" Type="http://schemas.microsoft.com/office/2011/relationships/chartColorStyle" Target="colors2.xml"></Relationship><Relationship Id="rId1" Type="http://schemas.microsoft.com/office/2011/relationships/chartStyle" Target="style2.xml"></Relationship></Relationships>
</file>

<file path=ppt/charts/_rels/chart3.xml.rels><?xml version="1.0" encoding="UTF-8"?>
<Relationships xmlns="http://schemas.openxmlformats.org/package/2006/relationships"><Relationship Id="rId3" Type="http://schemas.openxmlformats.org/officeDocument/2006/relationships/oleObject" Target="&#53685;&#54633;%20&#47928;&#49436;1" TargetMode="External"></Relationship><Relationship Id="rId2" Type="http://schemas.microsoft.com/office/2011/relationships/chartColorStyle" Target="colors3.xml"></Relationship><Relationship Id="rId1" Type="http://schemas.microsoft.com/office/2011/relationships/chartStyle" Target="style3.xml"></Relationship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+mn-cs"/>
              </a:defRPr>
            </a:pPr>
            <a:r>
              <a:rPr lang="ko-KR" altLang="en-US" sz="1600"/>
              <a:t>대전광역시 인구변화</a:t>
            </a:r>
            <a:endParaRPr lang="ko-KR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6136065143157341"/>
          <c:y val="0.16051692478259363"/>
          <c:w val="0.74496422204312895"/>
          <c:h val="0.71951644755591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인구수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Sheet1!$B$2:$B$11</c:f>
              <c:numCache>
                <c:formatCode>0.0_ </c:formatCode>
                <c:ptCount val="10"/>
                <c:pt idx="0">
                  <c:v>151.6</c:v>
                </c:pt>
                <c:pt idx="1">
                  <c:v>152.5</c:v>
                </c:pt>
                <c:pt idx="2">
                  <c:v>153.30000000000001</c:v>
                </c:pt>
                <c:pt idx="3">
                  <c:v>153.19999999999999</c:v>
                </c:pt>
                <c:pt idx="4">
                  <c:v>151.9</c:v>
                </c:pt>
                <c:pt idx="5">
                  <c:v>151.4</c:v>
                </c:pt>
                <c:pt idx="6">
                  <c:v>150.19999999999999</c:v>
                </c:pt>
                <c:pt idx="7">
                  <c:v>149</c:v>
                </c:pt>
                <c:pt idx="8">
                  <c:v>147.5</c:v>
                </c:pt>
                <c:pt idx="9">
                  <c:v>146.9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EA-4B51-80CE-1E3387781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9684304"/>
        <c:axId val="429683976"/>
      </c:barChart>
      <c:catAx>
        <c:axId val="429684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시월구일2" panose="02020600000000000000" pitchFamily="18" charset="-127"/>
                    <a:ea typeface="a시월구일2" panose="02020600000000000000" pitchFamily="18" charset="-127"/>
                    <a:cs typeface="+mn-cs"/>
                  </a:defRPr>
                </a:pPr>
                <a:r>
                  <a:rPr lang="en-US" altLang="ko-KR"/>
                  <a:t>(</a:t>
                </a:r>
                <a:r>
                  <a:rPr lang="ko-KR" altLang="en-US"/>
                  <a:t>연도</a:t>
                </a:r>
                <a:r>
                  <a:rPr lang="en-US" altLang="ko-KR"/>
                  <a:t>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0.91166525369031048"/>
              <c:y val="0.878191523247197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+mn-cs"/>
              </a:defRPr>
            </a:pPr>
            <a:endParaRPr lang="ko-KR"/>
          </a:p>
        </c:txPr>
        <c:crossAx val="429683976"/>
        <c:crosses val="autoZero"/>
        <c:auto val="1"/>
        <c:lblAlgn val="ctr"/>
        <c:lblOffset val="100"/>
        <c:noMultiLvlLbl val="0"/>
      </c:catAx>
      <c:valAx>
        <c:axId val="429683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시월구일2" panose="02020600000000000000" pitchFamily="18" charset="-127"/>
                    <a:ea typeface="a시월구일2" panose="02020600000000000000" pitchFamily="18" charset="-127"/>
                    <a:cs typeface="+mn-cs"/>
                  </a:defRPr>
                </a:pPr>
                <a:r>
                  <a:rPr lang="en-US" altLang="ko-KR"/>
                  <a:t>(</a:t>
                </a:r>
                <a:r>
                  <a:rPr lang="ko-KR" altLang="en-US"/>
                  <a:t>만명</a:t>
                </a:r>
                <a:r>
                  <a:rPr lang="en-US" altLang="ko-KR"/>
                  <a:t>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2.1013921723141583E-2"/>
              <c:y val="0.396587030716723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+mn-cs"/>
                </a:defRPr>
              </a:pPr>
              <a:endParaRPr lang="ko-KR"/>
            </a:p>
          </c:txPr>
        </c:title>
        <c:numFmt formatCode="0.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+mn-cs"/>
              </a:defRPr>
            </a:pPr>
            <a:endParaRPr lang="ko-KR"/>
          </a:p>
        </c:txPr>
        <c:crossAx val="429684304"/>
        <c:crosses val="autoZero"/>
        <c:crossBetween val="between"/>
      </c:valAx>
      <c:spPr>
        <a:noFill/>
        <a:ln>
          <a:solidFill>
            <a:schemeClr val="tx2">
              <a:lumMod val="75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시월구일2" panose="02020600000000000000" pitchFamily="18" charset="-127"/>
          <a:ea typeface="a시월구일2" panose="02020600000000000000" pitchFamily="18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+mn-cs"/>
              </a:defRPr>
            </a:pPr>
            <a:r>
              <a:rPr lang="ko-KR" altLang="en-US" sz="1600"/>
              <a:t>대전광역시 인구변화</a:t>
            </a:r>
            <a:endParaRPr lang="ko-KR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시월구일2" panose="02020600000000000000" pitchFamily="18" charset="-127"/>
              <a:ea typeface="a시월구일2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6136065143157341"/>
          <c:y val="0.16051692478259363"/>
          <c:w val="0.74496422204312895"/>
          <c:h val="0.71951644755591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인구수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Sheet1!$B$2:$B$11</c:f>
              <c:numCache>
                <c:formatCode>0.0_ </c:formatCode>
                <c:ptCount val="10"/>
                <c:pt idx="0">
                  <c:v>151.6</c:v>
                </c:pt>
                <c:pt idx="1">
                  <c:v>152.5</c:v>
                </c:pt>
                <c:pt idx="2">
                  <c:v>153.30000000000001</c:v>
                </c:pt>
                <c:pt idx="3">
                  <c:v>153.19999999999999</c:v>
                </c:pt>
                <c:pt idx="4">
                  <c:v>151.9</c:v>
                </c:pt>
                <c:pt idx="5">
                  <c:v>151.4</c:v>
                </c:pt>
                <c:pt idx="6">
                  <c:v>150.19999999999999</c:v>
                </c:pt>
                <c:pt idx="7">
                  <c:v>149</c:v>
                </c:pt>
                <c:pt idx="8">
                  <c:v>147.5</c:v>
                </c:pt>
                <c:pt idx="9">
                  <c:v>146.9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EA-4B51-80CE-1E3387781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9684304"/>
        <c:axId val="429683976"/>
      </c:barChart>
      <c:catAx>
        <c:axId val="429684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시월구일2" panose="02020600000000000000" pitchFamily="18" charset="-127"/>
                    <a:ea typeface="a시월구일2" panose="02020600000000000000" pitchFamily="18" charset="-127"/>
                    <a:cs typeface="+mn-cs"/>
                  </a:defRPr>
                </a:pPr>
                <a:r>
                  <a:rPr lang="en-US" altLang="ko-KR"/>
                  <a:t>(</a:t>
                </a:r>
                <a:r>
                  <a:rPr lang="ko-KR" altLang="en-US"/>
                  <a:t>연도</a:t>
                </a:r>
                <a:r>
                  <a:rPr lang="en-US" altLang="ko-KR"/>
                  <a:t>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0.91166525369031048"/>
              <c:y val="0.878191523247197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+mn-cs"/>
              </a:defRPr>
            </a:pPr>
            <a:endParaRPr lang="ko-KR"/>
          </a:p>
        </c:txPr>
        <c:crossAx val="429683976"/>
        <c:crosses val="autoZero"/>
        <c:auto val="1"/>
        <c:lblAlgn val="ctr"/>
        <c:lblOffset val="100"/>
        <c:noMultiLvlLbl val="0"/>
      </c:catAx>
      <c:valAx>
        <c:axId val="429683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시월구일2" panose="02020600000000000000" pitchFamily="18" charset="-127"/>
                    <a:ea typeface="a시월구일2" panose="02020600000000000000" pitchFamily="18" charset="-127"/>
                    <a:cs typeface="+mn-cs"/>
                  </a:defRPr>
                </a:pPr>
                <a:r>
                  <a:rPr lang="en-US" altLang="ko-KR"/>
                  <a:t>(</a:t>
                </a:r>
                <a:r>
                  <a:rPr lang="ko-KR" altLang="en-US"/>
                  <a:t>만명</a:t>
                </a:r>
                <a:r>
                  <a:rPr lang="en-US" altLang="ko-KR"/>
                  <a:t>)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2.1013921723141583E-2"/>
              <c:y val="0.396587030716723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+mn-cs"/>
                </a:defRPr>
              </a:pPr>
              <a:endParaRPr lang="ko-KR"/>
            </a:p>
          </c:txPr>
        </c:title>
        <c:numFmt formatCode="0.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+mn-cs"/>
              </a:defRPr>
            </a:pPr>
            <a:endParaRPr lang="ko-KR"/>
          </a:p>
        </c:txPr>
        <c:crossAx val="429684304"/>
        <c:crosses val="autoZero"/>
        <c:crossBetween val="between"/>
      </c:valAx>
      <c:spPr>
        <a:noFill/>
        <a:ln>
          <a:solidFill>
            <a:schemeClr val="tx2">
              <a:lumMod val="7500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시월구일2" panose="02020600000000000000" pitchFamily="18" charset="-127"/>
          <a:ea typeface="a시월구일2" panose="02020600000000000000" pitchFamily="18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+mn-cs"/>
              </a:defRPr>
            </a:pPr>
            <a:r>
              <a:rPr lang="ko-KR" dirty="0"/>
              <a:t>광주</a:t>
            </a:r>
            <a:r>
              <a:rPr lang="en-US" altLang="ko-KR" dirty="0"/>
              <a:t>•</a:t>
            </a:r>
            <a:r>
              <a:rPr lang="ko-KR" dirty="0"/>
              <a:t>전남 청년인력 유출효과</a:t>
            </a:r>
          </a:p>
        </c:rich>
      </c:tx>
      <c:layout>
        <c:manualLayout>
          <c:xMode val="edge"/>
          <c:yMode val="edge"/>
          <c:x val="0.1721317040054311"/>
          <c:y val="4.72813238770685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a시월구일1" panose="02020600000000000000" pitchFamily="18" charset="-127"/>
              <a:ea typeface="a시월구일1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전남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 formatCode="#,##0">
                  <c:v>1477</c:v>
                </c:pt>
                <c:pt idx="1">
                  <c:v>993</c:v>
                </c:pt>
                <c:pt idx="2">
                  <c:v>846</c:v>
                </c:pt>
                <c:pt idx="3" formatCode="#,##0">
                  <c:v>1117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AD-43DA-A3AC-3424FE2B3C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광주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Sheet1!$C$2:$C$5</c:f>
              <c:numCache>
                <c:formatCode>#,##0</c:formatCode>
                <c:ptCount val="4"/>
                <c:pt idx="0">
                  <c:v>2304</c:v>
                </c:pt>
                <c:pt idx="1">
                  <c:v>2969</c:v>
                </c:pt>
                <c:pt idx="2" formatCode="General">
                  <c:v>1973</c:v>
                </c:pt>
                <c:pt idx="3">
                  <c:v>2150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AD-43DA-A3AC-3424FE2B3C6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31593752"/>
        <c:axId val="444044024"/>
      </c:barChart>
      <c:catAx>
        <c:axId val="431593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+mn-cs"/>
              </a:defRPr>
            </a:pPr>
            <a:endParaRPr lang="ko-KR"/>
          </a:p>
        </c:txPr>
        <c:crossAx val="444044024"/>
        <c:crosses val="autoZero"/>
        <c:auto val="1"/>
        <c:lblAlgn val="ctr"/>
        <c:lblOffset val="100"/>
        <c:noMultiLvlLbl val="0"/>
      </c:catAx>
      <c:valAx>
        <c:axId val="444044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+mn-cs"/>
              </a:defRPr>
            </a:pPr>
            <a:endParaRPr lang="ko-KR"/>
          </a:p>
        </c:txPr>
        <c:crossAx val="431593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시월구일1" panose="02020600000000000000" pitchFamily="18" charset="-127"/>
              <a:ea typeface="a시월구일1" panose="02020600000000000000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시월구일1" panose="02020600000000000000" pitchFamily="18" charset="-127"/>
          <a:ea typeface="a시월구일1" panose="02020600000000000000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3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7.xml"></Relationship></Relationships>
</file>

<file path=ppt/notesSlides/_rels/notesSlide2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9.xml"></Relationship></Relationships>
</file>

<file path=ppt/notesSlides/_rels/notesSlide3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0.xml"></Relationship></Relationships>
</file>

<file path=ppt/notesSlides/_rels/notesSlide3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1.xml"></Relationship></Relationships>
</file>

<file path=ppt/notesSlides/_rels/notesSlide3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3.xml"></Relationship></Relationships>
</file>

<file path=ppt/notesSlides/_rels/notesSlide3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4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마다 출처 밝힐지 말지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154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896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시군구별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 생활 </a:t>
            </a:r>
            <a:r>
              <a:rPr lang="ko-KR" altLang="en-US" sz="1200" b="0" i="0" u="none" strike="noStrike" dirty="0">
                <a:solidFill>
                  <a:srgbClr val="FF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인프라 데이터 정제</a:t>
            </a:r>
            <a:endParaRPr lang="ko-KR" altLang="en-US" sz="1200" b="0" dirty="0">
              <a:effectLst/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시군구별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 생활 인프라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&amp;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청년 인구수 데이터 통합</a:t>
            </a:r>
            <a:endParaRPr lang="ko-KR" altLang="en-US" sz="1200" b="0" dirty="0">
              <a:effectLst/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16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13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51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latinLnBrk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ppt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해설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: P-value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값이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 0.000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으로 유의미하고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, ‘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병원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’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회귀모형의 설명력은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76.8%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로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,</a:t>
            </a:r>
            <a:endParaRPr lang="ko-KR" altLang="ko-KR" sz="1800" dirty="0">
              <a:solidFill>
                <a:srgbClr val="000000"/>
              </a:solidFill>
              <a:effectLst/>
              <a:latin typeface="a시월구일1" panose="02020600000000000000" pitchFamily="18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algn="just" latinLnBrk="1">
              <a:lnSpc>
                <a:spcPct val="160000"/>
              </a:lnSpc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 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병원은 청년인구에 영향력 있다고 할 수 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800" dirty="0">
              <a:solidFill>
                <a:srgbClr val="000000"/>
              </a:solidFill>
              <a:effectLst/>
              <a:latin typeface="a시월구일1" panose="02020600000000000000" pitchFamily="18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342900" lvl="0" indent="-342900" algn="just" latinLnBrk="1">
              <a:lnSpc>
                <a:spcPct val="160000"/>
              </a:lnSpc>
              <a:buFont typeface="Wingdings" panose="05000000000000000000" pitchFamily="2" charset="2"/>
              <a:buChar char="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“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병원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 1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개가 증가할 때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, ‘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청년인구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’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는 약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127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명 증가한다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.”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고 해석할 수 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.)</a:t>
            </a:r>
            <a:endParaRPr lang="ko-KR" altLang="ko-KR" sz="1800" dirty="0">
              <a:solidFill>
                <a:srgbClr val="000000"/>
              </a:solidFill>
              <a:effectLst/>
              <a:latin typeface="a시월구일1" panose="02020600000000000000" pitchFamily="18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924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29540" algn="just" latinLnBrk="1">
              <a:lnSpc>
                <a:spcPct val="160000"/>
              </a:lnSpc>
            </a:pPr>
            <a:r>
              <a:rPr lang="ko-KR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단순회귀분석 결과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소형상업시설 외 </a:t>
            </a:r>
            <a:r>
              <a:rPr lang="ko-KR" altLang="ko-KR" sz="1800" dirty="0" err="1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다중공선성을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 가진 변수들은 의미 있는 변수이므로 모두 제거하지 않았음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800" dirty="0">
              <a:solidFill>
                <a:srgbClr val="000000"/>
              </a:solidFill>
              <a:effectLst/>
              <a:latin typeface="a시월구일1" panose="02020600000000000000" pitchFamily="18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501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병원이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증가할 때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청년인구가 약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100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 증가한다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</a:t>
            </a:r>
            <a:r>
              <a:rPr lang="ko-KR" altLang="ko-KR" sz="1800" kern="1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초중고등학교가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증가할 때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청년인구가 약 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153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 증가한다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경찰서가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증가할 때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청년인구가 약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1798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 증가한다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숙박시설이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증가할 때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청년인구가 약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55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 감소한다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#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법원 및 교도소가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증가할 때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청년인구가 약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3835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 감소한다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136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다중공선성을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고려한 회귀분석기반으로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P &lt; 0.05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변수들을 선택하여 지수를 제작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회귀분석 연장선임을 언급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399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해당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단순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지수는 인프라지수로 거주할 청년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인구수를 기대할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수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지수가 너무 낮으면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(value &lt; 4)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인프라대비 거주하는 청년인구가 적어 실제 고령인구가 많은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지역이거나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유동인구가 많은 지역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관광지역이 많은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곳으로 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지수가 너무 높으면 인프라대비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(value &gt; 6) 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거주하는 청년인구가 많기 때문에 고시원이나 대학가인 경우나 주거밀집지역으로 해당지역의 거주청년들은 거주지역을 벗어나 주변 인프라를 사용할 가능성이 높다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****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인프라 지수를 활용해 뒤에 군집분석과 비교 등에 쓰일 예정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368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군집에 포함된 </a:t>
            </a:r>
            <a:r>
              <a:rPr lang="ko-KR" altLang="en-US" dirty="0" err="1"/>
              <a:t>시군구를</a:t>
            </a:r>
            <a:r>
              <a:rPr lang="ko-KR" altLang="en-US" dirty="0"/>
              <a:t> 지도에 시각화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777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군집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1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의 인프라 지수 가장 높음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인프라 대비 청년인구의 과잉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상관관계 결과에 따른 군집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2,3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의 인프라 지수 차이 발생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군집 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4</a:t>
            </a: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의 청년인구와 초중고 인프라 차이로 인한 청년인구 수 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279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 클릭하면 </a:t>
            </a:r>
            <a:r>
              <a:rPr lang="en-US" altLang="ko-KR" dirty="0" err="1"/>
              <a:t>flowmap.blue</a:t>
            </a:r>
            <a:r>
              <a:rPr lang="en-US" altLang="ko-KR" dirty="0"/>
              <a:t> </a:t>
            </a:r>
            <a:r>
              <a:rPr lang="ko-KR" altLang="en-US" dirty="0"/>
              <a:t>시각화 페이지로 </a:t>
            </a:r>
            <a:r>
              <a:rPr lang="ko-KR" altLang="en-US" dirty="0" err="1"/>
              <a:t>넘어감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766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대전에서 세종으로의 전입인구가 </a:t>
            </a:r>
            <a:r>
              <a:rPr lang="en-US" altLang="ko-KR" dirty="0"/>
              <a:t>15</a:t>
            </a:r>
            <a:r>
              <a:rPr lang="ko-KR" altLang="en-US" dirty="0"/>
              <a:t>천명대로 가장 많은 유출을 보였지만</a:t>
            </a:r>
            <a:r>
              <a:rPr lang="en-US" altLang="ko-KR" dirty="0"/>
              <a:t>, </a:t>
            </a:r>
            <a:r>
              <a:rPr lang="ko-KR" altLang="en-US" dirty="0"/>
              <a:t>세종시 인구의 최다 전출 도시 역시 대전임</a:t>
            </a:r>
            <a:endParaRPr lang="en-US" altLang="ko-KR" dirty="0"/>
          </a:p>
          <a:p>
            <a:r>
              <a:rPr lang="ko-KR" altLang="en-US" dirty="0"/>
              <a:t>세종시의 영향이 대전시 인구감소에 영향을 주는 결과 </a:t>
            </a:r>
            <a:r>
              <a:rPr lang="en-US" altLang="ko-KR" dirty="0"/>
              <a:t>(</a:t>
            </a:r>
            <a:r>
              <a:rPr lang="ko-KR" altLang="en-US" dirty="0"/>
              <a:t>반대로 세종시에도 대전시의 영향은 존재함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229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359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0506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분석내용 </a:t>
            </a:r>
            <a:r>
              <a:rPr lang="en-US" altLang="ko-KR" dirty="0"/>
              <a:t>=&gt; </a:t>
            </a:r>
            <a:r>
              <a:rPr lang="ko-KR" altLang="en-US" dirty="0"/>
              <a:t>대전과 세종시의 상호영향관계 속에서 대전과 세종의 인프라 비교</a:t>
            </a:r>
            <a:endParaRPr lang="en-US" altLang="ko-KR" dirty="0"/>
          </a:p>
          <a:p>
            <a:r>
              <a:rPr lang="ko-KR" altLang="en-US" dirty="0"/>
              <a:t>앞쪽에서 단순 수치로 살펴본 세종과 대전의 전출입 유동인구 관계를 인프라 지수를 활용해 인프라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728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번 </a:t>
            </a: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-&gt; 4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번으로 넘어갈 때 청년인구 유출이 심한도시의 대부분은 인프라지수가 </a:t>
            </a: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5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미만이지만</a:t>
            </a: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아닌지역도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있슴</a:t>
            </a:r>
            <a:endParaRPr lang="en-US" altLang="ko-KR" sz="12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인프라가 청년인구 대비 적정하지만 청년인구유출이 일어나는 제</a:t>
            </a: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2 (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또다른</a:t>
            </a: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) 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이유가 있다는 반증</a:t>
            </a:r>
            <a:endParaRPr lang="en-US" altLang="ko-KR" sz="12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“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주민 편익 위주의 균형발전예산 지출</a:t>
            </a: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정책 홍보 미흡</a:t>
            </a: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제대로 운영되지 않는 정책 등의 문제들로 인해 청년인구 유출 </a:t>
            </a:r>
            <a:r>
              <a:rPr lang="en-US" altLang="ko-KR" sz="120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“</a:t>
            </a:r>
            <a:endParaRPr lang="en-US" altLang="ko-KR" sz="12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7540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청년인구 유출 지역과 </a:t>
            </a:r>
            <a:r>
              <a:rPr lang="ko-KR" altLang="en-US" dirty="0" err="1"/>
              <a:t>비교해보았을때</a:t>
            </a:r>
            <a:r>
              <a:rPr lang="ko-KR" altLang="en-US" dirty="0"/>
              <a:t> 청년인구 정책이 가장 잘 실행 되고 있는 도시가 광주이고</a:t>
            </a:r>
            <a:r>
              <a:rPr lang="en-US" altLang="ko-KR" dirty="0"/>
              <a:t>, </a:t>
            </a:r>
            <a:r>
              <a:rPr lang="ko-KR" altLang="en-US" dirty="0"/>
              <a:t>광주의 현 인프라 지수가 </a:t>
            </a:r>
            <a:r>
              <a:rPr lang="en-US" altLang="ko-KR" dirty="0"/>
              <a:t>5</a:t>
            </a:r>
            <a:r>
              <a:rPr lang="ko-KR" altLang="en-US" dirty="0" err="1"/>
              <a:t>점대</a:t>
            </a:r>
            <a:r>
              <a:rPr lang="ko-KR" altLang="en-US" dirty="0"/>
              <a:t> </a:t>
            </a:r>
            <a:r>
              <a:rPr lang="ko-KR" altLang="en-US" dirty="0" err="1"/>
              <a:t>인것을</a:t>
            </a:r>
            <a:r>
              <a:rPr lang="ko-KR" altLang="en-US" dirty="0"/>
              <a:t> 토대로 보아 앞으로의 정책 운영지표로 인프라 지수 활용가능성 </a:t>
            </a:r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03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Bartlett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P_value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가까울수록 분석에 적합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KMO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지수가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0.6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이상이여서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분석에 적합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5531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 주요인 파악을 위한 주요인 분석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749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**********</a:t>
            </a:r>
            <a:r>
              <a:rPr lang="ko-KR" altLang="en-US" sz="36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애니매이션</a:t>
            </a:r>
            <a:r>
              <a:rPr lang="en-US" altLang="ko-KR" sz="3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(</a:t>
            </a:r>
            <a:r>
              <a:rPr lang="ko-KR" altLang="en-US" sz="3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인구부분 강조</a:t>
            </a:r>
            <a:r>
              <a:rPr lang="en-US" altLang="ko-KR" sz="3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)********</a:t>
            </a:r>
          </a:p>
          <a:p>
            <a:r>
              <a:rPr lang="ko-KR" altLang="en-US" sz="3600" dirty="0"/>
              <a:t>공모전의 다양한 주제들이 지역사회가 당면한 여러 </a:t>
            </a:r>
            <a:r>
              <a:rPr lang="ko-KR" altLang="en-US" dirty="0"/>
              <a:t>문제들을 직간접적으로 보여준다고 생각</a:t>
            </a:r>
            <a:endParaRPr lang="en-US" altLang="ko-KR" dirty="0"/>
          </a:p>
          <a:p>
            <a:r>
              <a:rPr lang="ko-KR" altLang="en-US" dirty="0"/>
              <a:t>여러 사회 문제들을 살펴보며 점진적 고령화 사회 전환과 더불어 인구 문제가 중요한 이슈임을 파악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인구위기를 비롯해 저출산</a:t>
            </a:r>
            <a:r>
              <a:rPr lang="en-US" altLang="ko-KR" dirty="0"/>
              <a:t>, </a:t>
            </a:r>
            <a:r>
              <a:rPr lang="ko-KR" altLang="en-US" dirty="0"/>
              <a:t>고령화 문제는 특정 지자체 주관의 공모전이 아니라 전국 지자체 각각의 공모전으로 진행되는 상황 </a:t>
            </a:r>
            <a:r>
              <a:rPr lang="en-US" altLang="ko-KR" dirty="0"/>
              <a:t>= </a:t>
            </a:r>
            <a:r>
              <a:rPr lang="ko-KR" altLang="en-US" dirty="0"/>
              <a:t>그만큼 중대한 사회이슈</a:t>
            </a:r>
            <a:r>
              <a:rPr lang="en-US" altLang="ko-KR" dirty="0"/>
              <a:t>?)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157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/>
              <a:t>그 중 대전시의 인구 유동 및 유출</a:t>
            </a:r>
            <a:r>
              <a:rPr lang="en-US" altLang="ko-KR" sz="3600" dirty="0"/>
              <a:t>(</a:t>
            </a:r>
            <a:r>
              <a:rPr lang="ko-KR" altLang="en-US" sz="3600" dirty="0"/>
              <a:t>감소</a:t>
            </a:r>
            <a:r>
              <a:rPr lang="en-US" altLang="ko-KR" sz="3600" dirty="0"/>
              <a:t>) </a:t>
            </a:r>
            <a:r>
              <a:rPr lang="ko-KR" altLang="en-US" sz="3600" dirty="0"/>
              <a:t>문제가 심각함을 인지 </a:t>
            </a:r>
            <a:r>
              <a:rPr lang="en-US" altLang="ko-KR" sz="3600" dirty="0"/>
              <a:t>-&gt; </a:t>
            </a:r>
            <a:r>
              <a:rPr lang="ko-KR" altLang="en-US" sz="3600" dirty="0"/>
              <a:t>세종시의 영향</a:t>
            </a:r>
            <a:r>
              <a:rPr lang="en-US" altLang="ko-KR" sz="3600" dirty="0"/>
              <a:t>/</a:t>
            </a:r>
            <a:r>
              <a:rPr lang="ko-KR" altLang="en-US" sz="3600" dirty="0"/>
              <a:t>대전시가 가진 특징 다양한 요인 및 원인 추측 가능 </a:t>
            </a:r>
          </a:p>
          <a:p>
            <a:endParaRPr lang="en-US" altLang="ko-KR" sz="36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898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2013</a:t>
            </a:r>
            <a:r>
              <a:rPr lang="ko-KR" altLang="en-US" dirty="0"/>
              <a:t>년까지 꾸준한 인구 상승세를 띄던 대전은 </a:t>
            </a:r>
            <a:r>
              <a:rPr lang="en-US" altLang="ko-KR" dirty="0"/>
              <a:t>2014</a:t>
            </a:r>
            <a:r>
              <a:rPr lang="ko-KR" altLang="en-US" dirty="0"/>
              <a:t>년 부터 현재까지 </a:t>
            </a:r>
            <a:r>
              <a:rPr lang="en-US" altLang="ko-KR" dirty="0"/>
              <a:t>7</a:t>
            </a:r>
            <a:r>
              <a:rPr lang="ko-KR" altLang="en-US" dirty="0"/>
              <a:t>년 동안 지속적인 인구 </a:t>
            </a:r>
            <a:r>
              <a:rPr lang="ko-KR" altLang="en-US" dirty="0" err="1"/>
              <a:t>감소및</a:t>
            </a:r>
            <a:r>
              <a:rPr lang="ko-KR" altLang="en-US" dirty="0"/>
              <a:t> 유출 </a:t>
            </a:r>
            <a:endParaRPr lang="en-US" altLang="ko-KR" dirty="0"/>
          </a:p>
          <a:p>
            <a:r>
              <a:rPr lang="en-US" altLang="ko-KR" dirty="0"/>
              <a:t>-&gt;</a:t>
            </a:r>
          </a:p>
          <a:p>
            <a:r>
              <a:rPr lang="ko-KR" altLang="en-US" dirty="0"/>
              <a:t>이에 대전광역시에서 인구감소 문제에 대해 시민들의 의견을 듣는 대전 시소 댓글을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대전 인구변화 원인 및 영향요인을 파악</a:t>
            </a:r>
            <a:r>
              <a:rPr lang="en-US" altLang="ko-KR" dirty="0"/>
              <a:t>  (</a:t>
            </a:r>
            <a:r>
              <a:rPr lang="ko-KR" altLang="en-US" dirty="0"/>
              <a:t>사람들이 원하는 것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206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2013</a:t>
            </a:r>
            <a:r>
              <a:rPr lang="ko-KR" altLang="en-US" dirty="0"/>
              <a:t>년까지 꾸준한 인구 상승세를 띄던 대전은 </a:t>
            </a:r>
            <a:r>
              <a:rPr lang="en-US" altLang="ko-KR" dirty="0"/>
              <a:t>2014</a:t>
            </a:r>
            <a:r>
              <a:rPr lang="ko-KR" altLang="en-US" dirty="0"/>
              <a:t>년 부터 현재까지 </a:t>
            </a:r>
            <a:r>
              <a:rPr lang="en-US" altLang="ko-KR" dirty="0"/>
              <a:t>7</a:t>
            </a:r>
            <a:r>
              <a:rPr lang="ko-KR" altLang="en-US" dirty="0"/>
              <a:t>년 동안 지속적인 </a:t>
            </a:r>
            <a:r>
              <a:rPr lang="ko-KR" altLang="en-US" dirty="0" err="1"/>
              <a:t>인구감소및</a:t>
            </a:r>
            <a:r>
              <a:rPr lang="ko-KR" altLang="en-US" dirty="0"/>
              <a:t> 유출 </a:t>
            </a:r>
            <a:endParaRPr lang="en-US" altLang="ko-KR" dirty="0"/>
          </a:p>
          <a:p>
            <a:r>
              <a:rPr lang="en-US" altLang="ko-KR" dirty="0"/>
              <a:t>-&gt;</a:t>
            </a:r>
          </a:p>
          <a:p>
            <a:r>
              <a:rPr lang="ko-KR" altLang="en-US" dirty="0"/>
              <a:t>이에 대전광역시에서 인구감소 문제에 대해 시민들의 의견을 듣는 대전 시소 댓글을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대전 인구변화 원인 및 영향요인을 파악</a:t>
            </a:r>
            <a:r>
              <a:rPr lang="en-US" altLang="ko-KR" dirty="0"/>
              <a:t>  (</a:t>
            </a:r>
            <a:r>
              <a:rPr lang="ko-KR" altLang="en-US" dirty="0"/>
              <a:t>사람들이 원하는 것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376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워드클라우딩</a:t>
            </a:r>
            <a:r>
              <a:rPr lang="ko-KR" altLang="en-US" dirty="0"/>
              <a:t> 결과에서 주요 키워드를 추출 </a:t>
            </a:r>
            <a:r>
              <a:rPr lang="en-US" altLang="ko-KR" dirty="0"/>
              <a:t>-&gt; </a:t>
            </a:r>
            <a:r>
              <a:rPr lang="ko-KR" altLang="en-US" dirty="0"/>
              <a:t>추출된 단어를 중심으로 분석 방향 설립 </a:t>
            </a:r>
            <a:r>
              <a:rPr lang="en-US" altLang="ko-KR" dirty="0"/>
              <a:t>-&gt; </a:t>
            </a:r>
            <a:r>
              <a:rPr lang="ko-KR" altLang="en-US" dirty="0"/>
              <a:t>청년과 인프라로 주제 선정</a:t>
            </a:r>
            <a:endParaRPr lang="en-US" altLang="ko-KR" dirty="0"/>
          </a:p>
          <a:p>
            <a:r>
              <a:rPr lang="ko-KR" altLang="en-US" dirty="0"/>
              <a:t>아래 표는 분석 방향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A4C6C-3E16-4492-B7B2-8D46C6F4A94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699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0.xml.rels><?xml version="1.0" encoding="UTF-8"?>
<Relationships xmlns="http://schemas.openxmlformats.org/package/2006/relationships"><Relationship Id="rId8" Type="http://schemas.openxmlformats.org/officeDocument/2006/relationships/image" Target="../media/image18.png"></Relationship><Relationship Id="rId13" Type="http://schemas.openxmlformats.org/officeDocument/2006/relationships/image" Target="../media/image23.png"></Relationship><Relationship Id="rId3" Type="http://schemas.openxmlformats.org/officeDocument/2006/relationships/image" Target="../media/image13.png"></Relationship><Relationship Id="rId7" Type="http://schemas.openxmlformats.org/officeDocument/2006/relationships/image" Target="../media/image17.png"></Relationship><Relationship Id="rId12" Type="http://schemas.openxmlformats.org/officeDocument/2006/relationships/image" Target="../media/image22.png"></Relationship><Relationship Id="rId2" Type="http://schemas.openxmlformats.org/officeDocument/2006/relationships/notesSlide" Target="../notesSlides/notesSlide10.xml"></Relationship><Relationship Id="rId1" Type="http://schemas.openxmlformats.org/officeDocument/2006/relationships/slideLayout" Target="../slideLayouts/slideLayout2.xml"></Relationship><Relationship Id="rId6" Type="http://schemas.openxmlformats.org/officeDocument/2006/relationships/image" Target="../media/image16.png"></Relationship><Relationship Id="rId11" Type="http://schemas.openxmlformats.org/officeDocument/2006/relationships/image" Target="../media/image21.png"></Relationship><Relationship Id="rId5" Type="http://schemas.openxmlformats.org/officeDocument/2006/relationships/image" Target="../media/image15.png"></Relationship><Relationship Id="rId15" Type="http://schemas.openxmlformats.org/officeDocument/2006/relationships/image" Target="../media/image25.png"></Relationship><Relationship Id="rId10" Type="http://schemas.openxmlformats.org/officeDocument/2006/relationships/image" Target="../media/image20.png"></Relationship><Relationship Id="rId4" Type="http://schemas.openxmlformats.org/officeDocument/2006/relationships/image" Target="../media/image14.png"></Relationship><Relationship Id="rId9" Type="http://schemas.openxmlformats.org/officeDocument/2006/relationships/image" Target="../media/image19.png"></Relationship><Relationship Id="rId14" Type="http://schemas.openxmlformats.org/officeDocument/2006/relationships/image" Target="../media/image24.png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26.png"></Relationship><Relationship Id="rId7" Type="http://schemas.openxmlformats.org/officeDocument/2006/relationships/image" Target="../media/image28.png"></Relationship><Relationship Id="rId2" Type="http://schemas.openxmlformats.org/officeDocument/2006/relationships/notesSlide" Target="../notesSlides/notesSlide11.xml"></Relationship><Relationship Id="rId1" Type="http://schemas.openxmlformats.org/officeDocument/2006/relationships/slideLayout" Target="../slideLayouts/slideLayout2.xml"></Relationship><Relationship Id="rId6" Type="http://schemas.microsoft.com/office/2007/relationships/hdphoto" Target="../media/hdphoto2.wdp"></Relationship><Relationship Id="rId5" Type="http://schemas.openxmlformats.org/officeDocument/2006/relationships/image" Target="../media/image27.png"></Relationship><Relationship Id="rId4" Type="http://schemas.microsoft.com/office/2007/relationships/hdphoto" Target="../media/hdphoto1.wdp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29.png"></Relationship><Relationship Id="rId2" Type="http://schemas.openxmlformats.org/officeDocument/2006/relationships/notesSlide" Target="../notesSlides/notesSlide12.xm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30.png"></Relationship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31.png"></Relationship><Relationship Id="rId2" Type="http://schemas.openxmlformats.org/officeDocument/2006/relationships/notesSlide" Target="../notesSlides/notesSlide14.xml"></Relationship><Relationship Id="rId1" Type="http://schemas.openxmlformats.org/officeDocument/2006/relationships/slideLayout" Target="../slideLayouts/slideLayout2.xml"></Relationship><Relationship Id="rId6" Type="http://schemas.openxmlformats.org/officeDocument/2006/relationships/image" Target="../media/image34.png"></Relationship><Relationship Id="rId5" Type="http://schemas.openxmlformats.org/officeDocument/2006/relationships/image" Target="../media/image33.png"></Relationship><Relationship Id="rId4" Type="http://schemas.openxmlformats.org/officeDocument/2006/relationships/image" Target="../media/image32.png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35.png"></Relationship><Relationship Id="rId2" Type="http://schemas.openxmlformats.org/officeDocument/2006/relationships/notesSlide" Target="../notesSlides/notesSlide15.xml"></Relationship><Relationship Id="rId1" Type="http://schemas.openxmlformats.org/officeDocument/2006/relationships/slideLayout" Target="../slideLayouts/slideLayout2.xml"></Relationship><Relationship Id="rId6" Type="http://schemas.openxmlformats.org/officeDocument/2006/relationships/image" Target="../media/image38.png"></Relationship><Relationship Id="rId5" Type="http://schemas.openxmlformats.org/officeDocument/2006/relationships/image" Target="../media/image37.png"></Relationship><Relationship Id="rId4" Type="http://schemas.openxmlformats.org/officeDocument/2006/relationships/image" Target="../media/image36.png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39.png"></Relationship><Relationship Id="rId2" Type="http://schemas.openxmlformats.org/officeDocument/2006/relationships/notesSlide" Target="../notesSlides/notesSlide16.xml"></Relationship><Relationship Id="rId1" Type="http://schemas.openxmlformats.org/officeDocument/2006/relationships/slideLayout" Target="../slideLayouts/slideLayout2.xml"></Relationship><Relationship Id="rId5" Type="http://schemas.openxmlformats.org/officeDocument/2006/relationships/image" Target="../media/image41.png"></Relationship><Relationship Id="rId4" Type="http://schemas.openxmlformats.org/officeDocument/2006/relationships/image" Target="../media/image40.png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42.png"></Relationship><Relationship Id="rId2" Type="http://schemas.openxmlformats.org/officeDocument/2006/relationships/notesSlide" Target="../notesSlides/notesSlide17.xml"></Relationship><Relationship Id="rId1" Type="http://schemas.openxmlformats.org/officeDocument/2006/relationships/slideLayout" Target="../slideLayouts/slideLayout2.xml"></Relationship><Relationship Id="rId5" Type="http://schemas.openxmlformats.org/officeDocument/2006/relationships/image" Target="../media/image43.png"></Relationship><Relationship Id="rId4" Type="http://schemas.microsoft.com/office/2007/relationships/hdphoto" Target="../media/hdphoto3.wdp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44.png"></Relationship><Relationship Id="rId7" Type="http://schemas.openxmlformats.org/officeDocument/2006/relationships/image" Target="../media/image48.png"></Relationship><Relationship Id="rId2" Type="http://schemas.openxmlformats.org/officeDocument/2006/relationships/notesSlide" Target="../notesSlides/notesSlide18.xml"></Relationship><Relationship Id="rId1" Type="http://schemas.openxmlformats.org/officeDocument/2006/relationships/slideLayout" Target="../slideLayouts/slideLayout2.xml"></Relationship><Relationship Id="rId6" Type="http://schemas.openxmlformats.org/officeDocument/2006/relationships/image" Target="../media/image47.png"></Relationship><Relationship Id="rId5" Type="http://schemas.openxmlformats.org/officeDocument/2006/relationships/image" Target="../media/image46.png"></Relationship><Relationship Id="rId4" Type="http://schemas.openxmlformats.org/officeDocument/2006/relationships/image" Target="../media/image45.png"></Relationship></Relationships>
</file>

<file path=ppt/slides/_rels/slide19.xml.rels><?xml version="1.0" encoding="UTF-8"?>
<Relationships xmlns="http://schemas.openxmlformats.org/package/2006/relationships"><Relationship Id="rId8" Type="http://schemas.microsoft.com/office/2007/relationships/hdphoto" Target="../media/hdphoto5.wdp"></Relationship><Relationship Id="rId3" Type="http://schemas.openxmlformats.org/officeDocument/2006/relationships/image" Target="../media/image49.png"></Relationship><Relationship Id="rId7" Type="http://schemas.openxmlformats.org/officeDocument/2006/relationships/image" Target="../media/image52.png"></Relationship><Relationship Id="rId2" Type="http://schemas.openxmlformats.org/officeDocument/2006/relationships/notesSlide" Target="../notesSlides/notesSlide19.xml"></Relationship><Relationship Id="rId1" Type="http://schemas.openxmlformats.org/officeDocument/2006/relationships/slideLayout" Target="../slideLayouts/slideLayout2.xml"></Relationship><Relationship Id="rId6" Type="http://schemas.microsoft.com/office/2007/relationships/hdphoto" Target="../media/hdphoto4.wdp"></Relationship><Relationship Id="rId5" Type="http://schemas.openxmlformats.org/officeDocument/2006/relationships/image" Target="../media/image51.png"></Relationship><Relationship Id="rId10" Type="http://schemas.openxmlformats.org/officeDocument/2006/relationships/image" Target="../media/image54.png"></Relationship><Relationship Id="rId4" Type="http://schemas.openxmlformats.org/officeDocument/2006/relationships/image" Target="../media/image50.png"></Relationship><Relationship Id="rId9" Type="http://schemas.openxmlformats.org/officeDocument/2006/relationships/image" Target="../media/image53.png"></Relationship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55.png"></Relationship><Relationship Id="rId2" Type="http://schemas.openxmlformats.org/officeDocument/2006/relationships/notesSlide" Target="../notesSlides/notesSlide20.xm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56.png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57.png"></Relationship><Relationship Id="rId2" Type="http://schemas.openxmlformats.org/officeDocument/2006/relationships/notesSlide" Target="../notesSlides/notesSlide21.xml"></Relationship><Relationship Id="rId1" Type="http://schemas.openxmlformats.org/officeDocument/2006/relationships/slideLayout" Target="../slideLayouts/slideLayout2.xml"></Relationship><Relationship Id="rId6" Type="http://schemas.openxmlformats.org/officeDocument/2006/relationships/image" Target="../media/image60.png"></Relationship><Relationship Id="rId5" Type="http://schemas.openxmlformats.org/officeDocument/2006/relationships/image" Target="../media/image59.png"></Relationship><Relationship Id="rId4" Type="http://schemas.openxmlformats.org/officeDocument/2006/relationships/image" Target="../media/image58.png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61.png"></Relationship><Relationship Id="rId2" Type="http://schemas.openxmlformats.org/officeDocument/2006/relationships/notesSlide" Target="../notesSlides/notesSlide22.xm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62.png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63.png"></Relationship><Relationship Id="rId2" Type="http://schemas.openxmlformats.org/officeDocument/2006/relationships/notesSlide" Target="../notesSlides/notesSlide23.xml"></Relationship><Relationship Id="rId1" Type="http://schemas.openxmlformats.org/officeDocument/2006/relationships/slideLayout" Target="../slideLayouts/slideLayout2.xml"></Relationship><Relationship Id="rId6" Type="http://schemas.openxmlformats.org/officeDocument/2006/relationships/image" Target="../media/image65.png"></Relationship><Relationship Id="rId5" Type="http://schemas.openxmlformats.org/officeDocument/2006/relationships/hyperlink" Target="https://flowmap.blue/1-ZTHWLp6NGiaLGf69rVh98488IoWWkZx2mZIb4bmQg8?v=36.746006,127.932602,7.60,0,0&amp;a=0&amp;as=1&amp;b=1&amp;bo=100&amp;c=1&amp;ca=0&amp;cz=7&amp;d=1&amp;fe=1&amp;lt=1&amp;lfm=ALL&amp;col=Viridis&amp;f=0" TargetMode="External"></Relationship><Relationship Id="rId4" Type="http://schemas.openxmlformats.org/officeDocument/2006/relationships/image" Target="../media/image64.png"></Relationship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66.png"></Relationship><Relationship Id="rId2" Type="http://schemas.openxmlformats.org/officeDocument/2006/relationships/notesSlide" Target="../notesSlides/notesSlide25.xm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67.png"></Relationship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image" Target="../media/image68.png"></Relationship><Relationship Id="rId2" Type="http://schemas.openxmlformats.org/officeDocument/2006/relationships/notesSlide" Target="../notesSlides/notesSlide26.xml"></Relationship><Relationship Id="rId1" Type="http://schemas.openxmlformats.org/officeDocument/2006/relationships/slideLayout" Target="../slideLayouts/slideLayout2.xml"></Relationship></Relationships>
</file>

<file path=ppt/slides/_rels/slide27.xml.rels><?xml version="1.0" encoding="UTF-8"?>
<Relationships xmlns="http://schemas.openxmlformats.org/package/2006/relationships"><Relationship Id="rId3" Type="http://schemas.openxmlformats.org/officeDocument/2006/relationships/image" Target="../media/image69.png"></Relationship><Relationship Id="rId2" Type="http://schemas.openxmlformats.org/officeDocument/2006/relationships/notesSlide" Target="../notesSlides/notesSlide27.xm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70.png"></Relationship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?>
<Relationships xmlns="http://schemas.openxmlformats.org/package/2006/relationships"><Relationship Id="rId3" Type="http://schemas.openxmlformats.org/officeDocument/2006/relationships/image" Target="../media/image71.png"></Relationship><Relationship Id="rId2" Type="http://schemas.openxmlformats.org/officeDocument/2006/relationships/notesSlide" Target="../notesSlides/notesSlide29.xml"></Relationship><Relationship Id="rId1" Type="http://schemas.openxmlformats.org/officeDocument/2006/relationships/slideLayout" Target="../slideLayouts/slideLayout2.xml"></Relationship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?>
<Relationships xmlns="http://schemas.openxmlformats.org/package/2006/relationships"><Relationship Id="rId3" Type="http://schemas.openxmlformats.org/officeDocument/2006/relationships/image" Target="../media/image72.jpeg"></Relationship><Relationship Id="rId7" Type="http://schemas.openxmlformats.org/officeDocument/2006/relationships/image" Target="../media/image76.png"></Relationship><Relationship Id="rId2" Type="http://schemas.openxmlformats.org/officeDocument/2006/relationships/notesSlide" Target="../notesSlides/notesSlide30.xml"></Relationship><Relationship Id="rId1" Type="http://schemas.openxmlformats.org/officeDocument/2006/relationships/slideLayout" Target="../slideLayouts/slideLayout2.xml"></Relationship><Relationship Id="rId6" Type="http://schemas.openxmlformats.org/officeDocument/2006/relationships/image" Target="../media/image75.png"></Relationship><Relationship Id="rId5" Type="http://schemas.openxmlformats.org/officeDocument/2006/relationships/image" Target="../media/image74.png"></Relationship><Relationship Id="rId4" Type="http://schemas.openxmlformats.org/officeDocument/2006/relationships/image" Target="../media/image73.jpeg"></Relationship></Relationships>
</file>

<file path=ppt/slides/_rels/slide31.xml.rels><?xml version="1.0" encoding="UTF-8"?>
<Relationships xmlns="http://schemas.openxmlformats.org/package/2006/relationships"><Relationship Id="rId3" Type="http://schemas.openxmlformats.org/officeDocument/2006/relationships/image" Target="../media/image77.png"></Relationship><Relationship Id="rId2" Type="http://schemas.openxmlformats.org/officeDocument/2006/relationships/notesSlide" Target="../notesSlides/notesSlide31.xml"></Relationship><Relationship Id="rId1" Type="http://schemas.openxmlformats.org/officeDocument/2006/relationships/slideLayout" Target="../slideLayouts/slideLayout2.xml"></Relationship><Relationship Id="rId6" Type="http://schemas.openxmlformats.org/officeDocument/2006/relationships/chart" Target="../charts/chart3.xml"></Relationship><Relationship Id="rId5" Type="http://schemas.openxmlformats.org/officeDocument/2006/relationships/image" Target="../media/image79.png"></Relationship><Relationship Id="rId4" Type="http://schemas.openxmlformats.org/officeDocument/2006/relationships/image" Target="../media/image78.png"></Relationship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?>
<Relationships xmlns="http://schemas.openxmlformats.org/package/2006/relationships"><Relationship Id="rId3" Type="http://schemas.openxmlformats.org/officeDocument/2006/relationships/image" Target="../media/image80.png"></Relationship><Relationship Id="rId7" Type="http://schemas.microsoft.com/office/2007/relationships/hdphoto" Target="../media/hdphoto6.wdp"></Relationship><Relationship Id="rId2" Type="http://schemas.openxmlformats.org/officeDocument/2006/relationships/notesSlide" Target="../notesSlides/notesSlide33.xml"></Relationship><Relationship Id="rId1" Type="http://schemas.openxmlformats.org/officeDocument/2006/relationships/slideLayout" Target="../slideLayouts/slideLayout2.xml"></Relationship><Relationship Id="rId6" Type="http://schemas.openxmlformats.org/officeDocument/2006/relationships/image" Target="../media/image83.png"></Relationship><Relationship Id="rId5" Type="http://schemas.openxmlformats.org/officeDocument/2006/relationships/image" Target="../media/image82.png"></Relationship><Relationship Id="rId4" Type="http://schemas.openxmlformats.org/officeDocument/2006/relationships/image" Target="../media/image81.png"></Relationship></Relationships>
</file>

<file path=ppt/slides/_rels/slide34.xml.rels><?xml version="1.0" encoding="UTF-8"?>
<Relationships xmlns="http://schemas.openxmlformats.org/package/2006/relationships"><Relationship Id="rId8" Type="http://schemas.openxmlformats.org/officeDocument/2006/relationships/image" Target="../media/image84.png"></Relationship><Relationship Id="rId3" Type="http://schemas.openxmlformats.org/officeDocument/2006/relationships/image" Target="../media/image80.png"></Relationship><Relationship Id="rId7" Type="http://schemas.microsoft.com/office/2007/relationships/hdphoto" Target="../media/hdphoto6.wdp"></Relationship><Relationship Id="rId2" Type="http://schemas.openxmlformats.org/officeDocument/2006/relationships/notesSlide" Target="../notesSlides/notesSlide34.xml"></Relationship><Relationship Id="rId1" Type="http://schemas.openxmlformats.org/officeDocument/2006/relationships/slideLayout" Target="../slideLayouts/slideLayout2.xml"></Relationship><Relationship Id="rId6" Type="http://schemas.openxmlformats.org/officeDocument/2006/relationships/image" Target="../media/image83.png"></Relationship><Relationship Id="rId5" Type="http://schemas.openxmlformats.org/officeDocument/2006/relationships/image" Target="../media/image82.png"></Relationship><Relationship Id="rId4" Type="http://schemas.openxmlformats.org/officeDocument/2006/relationships/image" Target="../media/image81.png"></Relationship></Relationships>
</file>

<file path=ppt/slides/_rels/slide4.xml.rels><?xml version="1.0" encoding="UTF-8"?>
<Relationships xmlns="http://schemas.openxmlformats.org/package/2006/relationships"><Relationship Id="rId8" Type="http://schemas.openxmlformats.org/officeDocument/2006/relationships/image" Target="../media/image6.jpeg"></Relationship><Relationship Id="rId3" Type="http://schemas.openxmlformats.org/officeDocument/2006/relationships/image" Target="../media/image1.jpeg"></Relationship><Relationship Id="rId7" Type="http://schemas.openxmlformats.org/officeDocument/2006/relationships/image" Target="../media/image5.png"></Relationship><Relationship Id="rId2" Type="http://schemas.openxmlformats.org/officeDocument/2006/relationships/notesSlide" Target="../notesSlides/notesSlide4.xml"></Relationship><Relationship Id="rId1" Type="http://schemas.openxmlformats.org/officeDocument/2006/relationships/slideLayout" Target="../slideLayouts/slideLayout2.xml"></Relationship><Relationship Id="rId6" Type="http://schemas.openxmlformats.org/officeDocument/2006/relationships/image" Target="../media/image4.jpeg"></Relationship><Relationship Id="rId5" Type="http://schemas.openxmlformats.org/officeDocument/2006/relationships/image" Target="../media/image3.png"></Relationship><Relationship Id="rId4" Type="http://schemas.openxmlformats.org/officeDocument/2006/relationships/image" Target="../media/image2.jpeg"></Relationship></Relationships>
</file>

<file path=ppt/slides/_rels/slide5.xml.rels><?xml version="1.0" encoding="UTF-8"?>
<Relationships xmlns="http://schemas.openxmlformats.org/package/2006/relationships"><Relationship Id="rId8" Type="http://schemas.openxmlformats.org/officeDocument/2006/relationships/image" Target="../media/image6.jpeg"></Relationship><Relationship Id="rId3" Type="http://schemas.openxmlformats.org/officeDocument/2006/relationships/image" Target="../media/image1.jpeg"></Relationship><Relationship Id="rId7" Type="http://schemas.openxmlformats.org/officeDocument/2006/relationships/image" Target="../media/image5.png"></Relationship><Relationship Id="rId2" Type="http://schemas.openxmlformats.org/officeDocument/2006/relationships/notesSlide" Target="../notesSlides/notesSlide5.xml"></Relationship><Relationship Id="rId1" Type="http://schemas.openxmlformats.org/officeDocument/2006/relationships/slideLayout" Target="../slideLayouts/slideLayout2.xml"></Relationship><Relationship Id="rId6" Type="http://schemas.openxmlformats.org/officeDocument/2006/relationships/image" Target="../media/image4.jpeg"></Relationship><Relationship Id="rId11" Type="http://schemas.openxmlformats.org/officeDocument/2006/relationships/image" Target="../media/image9.png"></Relationship><Relationship Id="rId5" Type="http://schemas.openxmlformats.org/officeDocument/2006/relationships/image" Target="../media/image3.png"></Relationship><Relationship Id="rId10" Type="http://schemas.openxmlformats.org/officeDocument/2006/relationships/image" Target="../media/image8.png"></Relationship><Relationship Id="rId4" Type="http://schemas.openxmlformats.org/officeDocument/2006/relationships/image" Target="../media/image2.jpeg"></Relationship><Relationship Id="rId9" Type="http://schemas.openxmlformats.org/officeDocument/2006/relationships/image" Target="../media/image7.png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chart" Target="../charts/chart1.xml"></Relationship><Relationship Id="rId2" Type="http://schemas.openxmlformats.org/officeDocument/2006/relationships/notesSlide" Target="../notesSlides/notesSlide6.xml"></Relationship><Relationship Id="rId1" Type="http://schemas.openxmlformats.org/officeDocument/2006/relationships/slideLayout" Target="../slideLayouts/slideLayout2.xml"></Relationship><Relationship Id="rId5" Type="http://schemas.openxmlformats.org/officeDocument/2006/relationships/image" Target="../media/image11.jpeg"></Relationship><Relationship Id="rId4" Type="http://schemas.openxmlformats.org/officeDocument/2006/relationships/image" Target="../media/image10.jpeg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chart" Target="../charts/chart2.xml"></Relationship><Relationship Id="rId2" Type="http://schemas.openxmlformats.org/officeDocument/2006/relationships/notesSlide" Target="../notesSlides/notesSlide7.xml"></Relationship><Relationship Id="rId1" Type="http://schemas.openxmlformats.org/officeDocument/2006/relationships/slideLayout" Target="../slideLayouts/slideLayout2.xml"></Relationship><Relationship Id="rId6" Type="http://schemas.openxmlformats.org/officeDocument/2006/relationships/image" Target="../media/image12.png"></Relationship><Relationship Id="rId5" Type="http://schemas.openxmlformats.org/officeDocument/2006/relationships/image" Target="../media/image11.jpeg"></Relationship><Relationship Id="rId4" Type="http://schemas.openxmlformats.org/officeDocument/2006/relationships/image" Target="../media/image10.jpeg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12.png"></Relationship><Relationship Id="rId2" Type="http://schemas.openxmlformats.org/officeDocument/2006/relationships/notesSlide" Target="../notesSlides/notesSlide8.xml"></Relationship><Relationship Id="rId1" Type="http://schemas.openxmlformats.org/officeDocument/2006/relationships/slideLayout" Target="../slideLayouts/slideLayout2.xml"></Relationship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 flipV="1">
            <a:off x="7680325" y="2060575"/>
            <a:ext cx="0" cy="2194560"/>
          </a:xfrm>
          <a:prstGeom prst="line">
            <a:avLst/>
          </a:prstGeom>
          <a:ln w="57150">
            <a:solidFill>
              <a:srgbClr val="4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4775" y="1866900"/>
            <a:ext cx="7674610" cy="2031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43454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4800" dirty="0">
                <a:solidFill>
                  <a:srgbClr val="43454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4800" dirty="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청년</a:t>
            </a:r>
            <a:r>
              <a:rPr lang="en-US" altLang="ko-KR" sz="4800" dirty="0">
                <a:solidFill>
                  <a:srgbClr val="43454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</a:t>
            </a:r>
            <a:r>
              <a:rPr lang="ko-KR" altLang="en-US" sz="4800" dirty="0">
                <a:solidFill>
                  <a:srgbClr val="43454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인구</a:t>
            </a:r>
            <a:r>
              <a:rPr lang="en-US" altLang="ko-KR" sz="4800" dirty="0">
                <a:solidFill>
                  <a:srgbClr val="43454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4800" dirty="0">
                <a:solidFill>
                  <a:srgbClr val="43454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유출 방지를 </a:t>
            </a:r>
            <a:endParaRPr lang="en-US" altLang="ko-KR" sz="4800" dirty="0">
              <a:solidFill>
                <a:srgbClr val="43454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4800" dirty="0">
                <a:solidFill>
                  <a:srgbClr val="43454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위한 도시 구성 요소 분석</a:t>
            </a:r>
            <a:endParaRPr lang="en-US" altLang="ko-KR" sz="4800" dirty="0">
              <a:solidFill>
                <a:srgbClr val="43454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C7C6E0-42E6-4EFA-8514-6290B1610C8D}"/>
              </a:ext>
            </a:extLst>
          </p:cNvPr>
          <p:cNvSpPr txBox="1"/>
          <p:nvPr/>
        </p:nvSpPr>
        <p:spPr>
          <a:xfrm>
            <a:off x="104775" y="116840"/>
            <a:ext cx="203136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데이터청년캠퍼스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36134-9385-47F4-9E8B-99A1A3EED74B}"/>
              </a:ext>
            </a:extLst>
          </p:cNvPr>
          <p:cNvSpPr txBox="1"/>
          <p:nvPr/>
        </p:nvSpPr>
        <p:spPr>
          <a:xfrm>
            <a:off x="8328025" y="6334760"/>
            <a:ext cx="6210935" cy="30734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400">
                <a:latin typeface="여기어때 잘난체" charset="0"/>
                <a:ea typeface="여기어때 잘난체" charset="0"/>
              </a:rPr>
              <a:t>황제원 </a:t>
            </a:r>
            <a:endParaRPr lang="ko-KR" altLang="en-US" sz="1400">
              <a:latin typeface="여기어때 잘난체" charset="0"/>
              <a:ea typeface="여기어때 잘난체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838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394767" y="202167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263352" y="613873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10001250" y="233358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10511790" y="24097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9075178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19761"/>
            <a:ext cx="4275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분석데이터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활용데이터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6785-31D6-4CE9-802B-00EC30A99EAD}"/>
              </a:ext>
            </a:extLst>
          </p:cNvPr>
          <p:cNvSpPr/>
          <p:nvPr/>
        </p:nvSpPr>
        <p:spPr>
          <a:xfrm>
            <a:off x="8814914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213E3-71C1-4DC4-88AB-1788B802E8ED}"/>
              </a:ext>
            </a:extLst>
          </p:cNvPr>
          <p:cNvGrpSpPr/>
          <p:nvPr/>
        </p:nvGrpSpPr>
        <p:grpSpPr>
          <a:xfrm>
            <a:off x="551384" y="1137093"/>
            <a:ext cx="3528392" cy="5501145"/>
            <a:chOff x="3420727" y="76509"/>
            <a:chExt cx="3220565" cy="309215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3517AB-FF5C-4809-B69C-78570C5BE11A}"/>
                </a:ext>
              </a:extLst>
            </p:cNvPr>
            <p:cNvSpPr/>
            <p:nvPr/>
          </p:nvSpPr>
          <p:spPr>
            <a:xfrm>
              <a:off x="3746500" y="279420"/>
              <a:ext cx="2894792" cy="2889244"/>
            </a:xfrm>
            <a:custGeom>
              <a:avLst/>
              <a:gdLst>
                <a:gd name="connsiteX0" fmla="*/ 0 w 2894792"/>
                <a:gd name="connsiteY0" fmla="*/ 0 h 2889244"/>
                <a:gd name="connsiteX1" fmla="*/ 2894792 w 2894792"/>
                <a:gd name="connsiteY1" fmla="*/ 0 h 2889244"/>
                <a:gd name="connsiteX2" fmla="*/ 2894792 w 2894792"/>
                <a:gd name="connsiteY2" fmla="*/ 2889244 h 2889244"/>
                <a:gd name="connsiteX3" fmla="*/ 0 w 2894792"/>
                <a:gd name="connsiteY3" fmla="*/ 2889244 h 2889244"/>
                <a:gd name="connsiteX4" fmla="*/ 0 w 2894792"/>
                <a:gd name="connsiteY4" fmla="*/ 0 h 288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4792" h="2889244" fill="none" extrusionOk="0">
                  <a:moveTo>
                    <a:pt x="0" y="0"/>
                  </a:moveTo>
                  <a:cubicBezTo>
                    <a:pt x="975859" y="-38412"/>
                    <a:pt x="2490763" y="127322"/>
                    <a:pt x="2894792" y="0"/>
                  </a:cubicBezTo>
                  <a:cubicBezTo>
                    <a:pt x="2750804" y="716859"/>
                    <a:pt x="3049810" y="2595694"/>
                    <a:pt x="2894792" y="2889244"/>
                  </a:cubicBezTo>
                  <a:cubicBezTo>
                    <a:pt x="2297998" y="2930659"/>
                    <a:pt x="1342634" y="2729475"/>
                    <a:pt x="0" y="2889244"/>
                  </a:cubicBezTo>
                  <a:cubicBezTo>
                    <a:pt x="-46578" y="2488344"/>
                    <a:pt x="-120434" y="1423264"/>
                    <a:pt x="0" y="0"/>
                  </a:cubicBezTo>
                  <a:close/>
                </a:path>
                <a:path w="2894792" h="2889244" stroke="0" extrusionOk="0">
                  <a:moveTo>
                    <a:pt x="0" y="0"/>
                  </a:moveTo>
                  <a:cubicBezTo>
                    <a:pt x="1428348" y="166300"/>
                    <a:pt x="1634612" y="108032"/>
                    <a:pt x="2894792" y="0"/>
                  </a:cubicBezTo>
                  <a:cubicBezTo>
                    <a:pt x="2980687" y="658412"/>
                    <a:pt x="3045971" y="2398956"/>
                    <a:pt x="2894792" y="2889244"/>
                  </a:cubicBezTo>
                  <a:cubicBezTo>
                    <a:pt x="1462909" y="2734350"/>
                    <a:pt x="1098949" y="2928513"/>
                    <a:pt x="0" y="2889244"/>
                  </a:cubicBezTo>
                  <a:cubicBezTo>
                    <a:pt x="-66284" y="2427965"/>
                    <a:pt x="52647" y="1276044"/>
                    <a:pt x="0" y="0"/>
                  </a:cubicBezTo>
                  <a:close/>
                </a:path>
              </a:pathLst>
            </a:custGeom>
            <a:solidFill>
              <a:srgbClr val="A3CFD5"/>
            </a:solidFill>
            <a:ln w="19050">
              <a:solidFill>
                <a:srgbClr val="A3CFD5"/>
              </a:solidFill>
              <a:extLst>
                <a:ext uri="{C807C97D-BFC1-408E-A445-0C87EB9F89A2}">
                  <ask:lineSketchStyleProps xmlns:ask="http://schemas.microsoft.com/office/drawing/2018/sketchyshapes" sd="164431657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400" rtl="0" fontAlgn="base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</a:pPr>
              <a:endParaRPr lang="en-US" altLang="ko-KR" sz="14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marL="25400" rtl="0" fontAlgn="base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ko-KR" altLang="en-US" sz="14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630861-84EC-46AD-AC20-29C757A3BE98}"/>
                </a:ext>
              </a:extLst>
            </p:cNvPr>
            <p:cNvSpPr/>
            <p:nvPr/>
          </p:nvSpPr>
          <p:spPr>
            <a:xfrm>
              <a:off x="3420727" y="76509"/>
              <a:ext cx="648000" cy="405822"/>
            </a:xfrm>
            <a:custGeom>
              <a:avLst/>
              <a:gdLst>
                <a:gd name="connsiteX0" fmla="*/ 0 w 648000"/>
                <a:gd name="connsiteY0" fmla="*/ 0 h 405822"/>
                <a:gd name="connsiteX1" fmla="*/ 648000 w 648000"/>
                <a:gd name="connsiteY1" fmla="*/ 0 h 405822"/>
                <a:gd name="connsiteX2" fmla="*/ 648000 w 648000"/>
                <a:gd name="connsiteY2" fmla="*/ 405822 h 405822"/>
                <a:gd name="connsiteX3" fmla="*/ 0 w 648000"/>
                <a:gd name="connsiteY3" fmla="*/ 405822 h 405822"/>
                <a:gd name="connsiteX4" fmla="*/ 0 w 648000"/>
                <a:gd name="connsiteY4" fmla="*/ 0 h 40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00" h="405822" fill="none" extrusionOk="0">
                  <a:moveTo>
                    <a:pt x="0" y="0"/>
                  </a:moveTo>
                  <a:cubicBezTo>
                    <a:pt x="203028" y="38006"/>
                    <a:pt x="516819" y="1564"/>
                    <a:pt x="648000" y="0"/>
                  </a:cubicBezTo>
                  <a:cubicBezTo>
                    <a:pt x="661100" y="148743"/>
                    <a:pt x="621550" y="269138"/>
                    <a:pt x="648000" y="405822"/>
                  </a:cubicBezTo>
                  <a:cubicBezTo>
                    <a:pt x="393995" y="348956"/>
                    <a:pt x="290047" y="372742"/>
                    <a:pt x="0" y="405822"/>
                  </a:cubicBezTo>
                  <a:cubicBezTo>
                    <a:pt x="2652" y="305301"/>
                    <a:pt x="-2952" y="171575"/>
                    <a:pt x="0" y="0"/>
                  </a:cubicBezTo>
                  <a:close/>
                </a:path>
                <a:path w="648000" h="405822" stroke="0" extrusionOk="0">
                  <a:moveTo>
                    <a:pt x="0" y="0"/>
                  </a:moveTo>
                  <a:cubicBezTo>
                    <a:pt x="66349" y="-16358"/>
                    <a:pt x="563717" y="15142"/>
                    <a:pt x="648000" y="0"/>
                  </a:cubicBezTo>
                  <a:cubicBezTo>
                    <a:pt x="674333" y="143409"/>
                    <a:pt x="677237" y="364914"/>
                    <a:pt x="648000" y="405822"/>
                  </a:cubicBezTo>
                  <a:cubicBezTo>
                    <a:pt x="374848" y="429203"/>
                    <a:pt x="110602" y="457297"/>
                    <a:pt x="0" y="405822"/>
                  </a:cubicBezTo>
                  <a:cubicBezTo>
                    <a:pt x="-23033" y="246300"/>
                    <a:pt x="-16092" y="166579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81244639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1200" b="1" kern="0" dirty="0">
                  <a:solidFill>
                    <a:schemeClr val="bg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데이터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9538564-90F8-450D-A41C-54E09D38EDBB}"/>
              </a:ext>
            </a:extLst>
          </p:cNvPr>
          <p:cNvSpPr txBox="1"/>
          <p:nvPr/>
        </p:nvSpPr>
        <p:spPr>
          <a:xfrm>
            <a:off x="1320533" y="1595014"/>
            <a:ext cx="3108399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"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 2020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세대관련데이터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marL="25400"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대전시 인구 데이터</a:t>
            </a:r>
            <a:endParaRPr lang="ko-KR" altLang="en-US" sz="1200" b="0" i="0" u="none" strike="noStrike" dirty="0">
              <a:solidFill>
                <a:srgbClr val="000000"/>
              </a:solidFill>
              <a:effectLst/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marL="25400"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 전국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시군구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 코드</a:t>
            </a:r>
          </a:p>
          <a:p>
            <a:pPr marL="25400"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 전국 영화시설 데이터</a:t>
            </a:r>
          </a:p>
          <a:p>
            <a:pPr marL="25400"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 공연 예술 통합 전산망 데이터</a:t>
            </a:r>
          </a:p>
          <a:p>
            <a:pPr marL="25400"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시군구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 위경도 데이터</a:t>
            </a:r>
          </a:p>
          <a:p>
            <a:pPr marL="25400"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en-US" altLang="ko-KR" sz="1200" b="0" i="0" u="none" strike="noStrike" dirty="0" err="1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Kess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교육통계</a:t>
            </a:r>
          </a:p>
          <a:p>
            <a:pPr marL="25400"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 각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시군구청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 인구 구성 통계자료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marL="25400"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사회스포츠 데이터</a:t>
            </a:r>
            <a:endParaRPr lang="en-US" altLang="ko-KR" sz="1200" dirty="0">
              <a:solidFill>
                <a:srgbClr val="000000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marL="25400"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 건강보험심사평가원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병원수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marL="25400"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경찰청 경찰관서 데이터</a:t>
            </a:r>
            <a:endParaRPr lang="en-US" altLang="ko-KR" sz="1200" dirty="0">
              <a:solidFill>
                <a:srgbClr val="000000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marL="25400"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소방청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 시도 소방서 현황 데이터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marL="25400"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기차역 데이터</a:t>
            </a:r>
            <a:endParaRPr lang="en-US" altLang="ko-KR" sz="1200" dirty="0">
              <a:solidFill>
                <a:srgbClr val="000000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marL="25400" rtl="0" fontAlgn="base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 상가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(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상권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)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정보 데이터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ko-KR" altLang="en-US" sz="12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818329B-6F59-4ECE-A2FE-94175800EE92}"/>
              </a:ext>
            </a:extLst>
          </p:cNvPr>
          <p:cNvSpPr/>
          <p:nvPr/>
        </p:nvSpPr>
        <p:spPr>
          <a:xfrm>
            <a:off x="4511824" y="1666600"/>
            <a:ext cx="7057746" cy="2170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9DD844-628F-475D-9B9C-7C5A5611BB8C}"/>
              </a:ext>
            </a:extLst>
          </p:cNvPr>
          <p:cNvSpPr txBox="1"/>
          <p:nvPr/>
        </p:nvSpPr>
        <p:spPr>
          <a:xfrm>
            <a:off x="6964944" y="1496313"/>
            <a:ext cx="2074660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kern="1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인프라 관련 데이터</a:t>
            </a:r>
            <a:r>
              <a:rPr lang="en-US" altLang="ko-KR" sz="1600" kern="1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 </a:t>
            </a:r>
            <a:endParaRPr lang="ko-KR" altLang="ko-KR" sz="1600" kern="100" dirty="0">
              <a:effectLst/>
              <a:latin typeface="a시월구일1" panose="02020600000000000000" pitchFamily="18" charset="-127"/>
              <a:ea typeface="a시월구일1" panose="02020600000000000000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0F0C376-A490-4F41-B20B-7D13AC0679EB}"/>
              </a:ext>
            </a:extLst>
          </p:cNvPr>
          <p:cNvGrpSpPr/>
          <p:nvPr/>
        </p:nvGrpSpPr>
        <p:grpSpPr>
          <a:xfrm>
            <a:off x="4556804" y="4382491"/>
            <a:ext cx="4899921" cy="1710805"/>
            <a:chOff x="6562198" y="5136514"/>
            <a:chExt cx="4899921" cy="171080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7F39085-8385-453F-9630-49EA4FA3E606}"/>
                </a:ext>
              </a:extLst>
            </p:cNvPr>
            <p:cNvGrpSpPr/>
            <p:nvPr/>
          </p:nvGrpSpPr>
          <p:grpSpPr>
            <a:xfrm>
              <a:off x="6562198" y="5313323"/>
              <a:ext cx="4899921" cy="1533996"/>
              <a:chOff x="4753589" y="1200462"/>
              <a:chExt cx="4899921" cy="1533996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7FC476C8-15B7-4A25-9C0D-AFFD47E02EBA}"/>
                  </a:ext>
                </a:extLst>
              </p:cNvPr>
              <p:cNvSpPr/>
              <p:nvPr/>
            </p:nvSpPr>
            <p:spPr>
              <a:xfrm>
                <a:off x="4753589" y="1200462"/>
                <a:ext cx="4899921" cy="153399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28" name="Picture 4" descr="Home">
                <a:extLst>
                  <a:ext uri="{FF2B5EF4-FFF2-40B4-BE49-F238E27FC236}">
                    <a16:creationId xmlns:a16="http://schemas.microsoft.com/office/drawing/2014/main" id="{905C8BFC-D2B4-4B05-AE13-E921DC285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9539" y="1531289"/>
                <a:ext cx="545082" cy="545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Couple">
                <a:extLst>
                  <a:ext uri="{FF2B5EF4-FFF2-40B4-BE49-F238E27FC236}">
                    <a16:creationId xmlns:a16="http://schemas.microsoft.com/office/drawing/2014/main" id="{79C15A9D-BE7B-414A-9932-BCB5DECAD7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2652" y="1530010"/>
                <a:ext cx="580253" cy="5802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D03E11-DBB0-48CD-BA1A-319BA38812C0}"/>
                  </a:ext>
                </a:extLst>
              </p:cNvPr>
              <p:cNvSpPr txBox="1"/>
              <p:nvPr/>
            </p:nvSpPr>
            <p:spPr>
              <a:xfrm>
                <a:off x="5177863" y="2130364"/>
                <a:ext cx="44368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전출입 인구           청년인구           대전시 인구</a:t>
                </a:r>
                <a:endParaRPr lang="en-US" altLang="ko-KR" sz="1400" dirty="0"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  <a:p>
                <a:r>
                  <a:rPr lang="en-US" altLang="ko-KR" sz="1400" dirty="0"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                             </a:t>
                </a:r>
                <a:r>
                  <a:rPr lang="en-US" altLang="ko-KR" sz="1100" dirty="0"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(19-39</a:t>
                </a:r>
                <a:r>
                  <a:rPr lang="ko-KR" altLang="en-US" sz="1100" dirty="0"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세</a:t>
                </a:r>
                <a:r>
                  <a:rPr lang="en-US" altLang="ko-KR" sz="1100" dirty="0"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)</a:t>
                </a:r>
                <a:endParaRPr lang="en-US" altLang="ko-KR" sz="1400" dirty="0"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91710A-312E-4CFE-B386-2D009A2451BE}"/>
                  </a:ext>
                </a:extLst>
              </p:cNvPr>
              <p:cNvSpPr txBox="1"/>
              <p:nvPr/>
            </p:nvSpPr>
            <p:spPr>
              <a:xfrm>
                <a:off x="6189916" y="1628530"/>
                <a:ext cx="285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+</a:t>
                </a:r>
                <a:endParaRPr lang="ko-KR" altLang="en-US" dirty="0"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1BF4BF-4A1C-4AE7-A365-2089A7990274}"/>
                  </a:ext>
                </a:extLst>
              </p:cNvPr>
              <p:cNvSpPr txBox="1"/>
              <p:nvPr/>
            </p:nvSpPr>
            <p:spPr>
              <a:xfrm>
                <a:off x="7677684" y="1628530"/>
                <a:ext cx="285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+</a:t>
                </a:r>
                <a:endParaRPr lang="ko-KR" altLang="en-US" dirty="0"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  <p:pic>
            <p:nvPicPr>
              <p:cNvPr id="1032" name="Picture 8" descr="Overpopulation free icon">
                <a:extLst>
                  <a:ext uri="{FF2B5EF4-FFF2-40B4-BE49-F238E27FC236}">
                    <a16:creationId xmlns:a16="http://schemas.microsoft.com/office/drawing/2014/main" id="{2F346363-ABC1-4E63-8F9F-15F695F882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3586" y="1530009"/>
                <a:ext cx="580253" cy="5802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75E038-1B37-446A-94B0-C29C45100BD3}"/>
                </a:ext>
              </a:extLst>
            </p:cNvPr>
            <p:cNvSpPr txBox="1"/>
            <p:nvPr/>
          </p:nvSpPr>
          <p:spPr>
            <a:xfrm>
              <a:off x="8157306" y="5136514"/>
              <a:ext cx="1803740" cy="338554"/>
            </a:xfrm>
            <a:prstGeom prst="rect">
              <a:avLst/>
            </a:prstGeom>
            <a:solidFill>
              <a:srgbClr val="A3CFD5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kern="100" dirty="0">
                  <a:latin typeface="a시월구일1" panose="02020600000000000000" pitchFamily="18" charset="-127"/>
                  <a:ea typeface="a시월구일1" panose="02020600000000000000" pitchFamily="18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600" kern="100" dirty="0">
                  <a:latin typeface="a시월구일1" panose="02020600000000000000" pitchFamily="18" charset="-127"/>
                  <a:ea typeface="a시월구일1" panose="02020600000000000000" pitchFamily="18" charset="-127"/>
                  <a:cs typeface="Times New Roman" panose="02020603050405020304" pitchFamily="18" charset="0"/>
                </a:rPr>
                <a:t>인구 관련 데이터</a:t>
              </a:r>
              <a:r>
                <a:rPr lang="en-US" altLang="ko-KR" sz="1600" kern="100" dirty="0">
                  <a:latin typeface="a시월구일1" panose="02020600000000000000" pitchFamily="18" charset="-127"/>
                  <a:ea typeface="a시월구일1" panose="02020600000000000000" pitchFamily="18" charset="-127"/>
                  <a:cs typeface="Times New Roman" panose="02020603050405020304" pitchFamily="18" charset="0"/>
                </a:rPr>
                <a:t>  </a:t>
              </a:r>
              <a:endParaRPr lang="ko-KR" altLang="ko-KR" sz="16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EC5B7F1-EB38-4F9D-B2DB-8E22962A2127}"/>
              </a:ext>
            </a:extLst>
          </p:cNvPr>
          <p:cNvSpPr txBox="1"/>
          <p:nvPr/>
        </p:nvSpPr>
        <p:spPr>
          <a:xfrm>
            <a:off x="5647453" y="1921238"/>
            <a:ext cx="1142801" cy="161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소방서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경찰서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초중고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E6AED3-30EE-48E6-B555-B661DB05ECD3}"/>
              </a:ext>
            </a:extLst>
          </p:cNvPr>
          <p:cNvSpPr txBox="1"/>
          <p:nvPr/>
        </p:nvSpPr>
        <p:spPr>
          <a:xfrm>
            <a:off x="10034742" y="1891747"/>
            <a:ext cx="1436799" cy="161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상업시설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숙박시설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문화시설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1604D4-CEFE-49D1-A833-EFF85F4B86E4}"/>
              </a:ext>
            </a:extLst>
          </p:cNvPr>
          <p:cNvSpPr txBox="1"/>
          <p:nvPr/>
        </p:nvSpPr>
        <p:spPr>
          <a:xfrm>
            <a:off x="7878929" y="1921238"/>
            <a:ext cx="1100782" cy="161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병원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교통시설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대학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ABE9639-DB04-4397-8A1C-CE645C8C5955}"/>
              </a:ext>
            </a:extLst>
          </p:cNvPr>
          <p:cNvSpPr/>
          <p:nvPr/>
        </p:nvSpPr>
        <p:spPr>
          <a:xfrm>
            <a:off x="1109594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8" name="Picture 14" descr="Transportation">
            <a:extLst>
              <a:ext uri="{FF2B5EF4-FFF2-40B4-BE49-F238E27FC236}">
                <a16:creationId xmlns:a16="http://schemas.microsoft.com/office/drawing/2014/main" id="{D9449696-3FA0-4CDE-BF2F-F03FF909D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612" y="2629658"/>
            <a:ext cx="451918" cy="45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mbulance free icon">
            <a:extLst>
              <a:ext uri="{FF2B5EF4-FFF2-40B4-BE49-F238E27FC236}">
                <a16:creationId xmlns:a16="http://schemas.microsoft.com/office/drawing/2014/main" id="{1BA669A1-F3A1-4D51-9478-9B28D9ADB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695" y="1963529"/>
            <a:ext cx="415646" cy="41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chool free icon">
            <a:extLst>
              <a:ext uri="{FF2B5EF4-FFF2-40B4-BE49-F238E27FC236}">
                <a16:creationId xmlns:a16="http://schemas.microsoft.com/office/drawing/2014/main" id="{6EE218BC-51BB-44DC-B2B8-41EACC7A9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926" y="3194379"/>
            <a:ext cx="455018" cy="45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ospital free icon">
            <a:extLst>
              <a:ext uri="{FF2B5EF4-FFF2-40B4-BE49-F238E27FC236}">
                <a16:creationId xmlns:a16="http://schemas.microsoft.com/office/drawing/2014/main" id="{6E18E25E-330C-4DDB-A511-F52822C18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369" y="1974873"/>
            <a:ext cx="513807" cy="51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chool free icon">
            <a:extLst>
              <a:ext uri="{FF2B5EF4-FFF2-40B4-BE49-F238E27FC236}">
                <a16:creationId xmlns:a16="http://schemas.microsoft.com/office/drawing/2014/main" id="{040AA6B7-FC3B-4E9D-A072-5C732DEA4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3212976"/>
            <a:ext cx="451918" cy="45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hopping cart free icon">
            <a:extLst>
              <a:ext uri="{FF2B5EF4-FFF2-40B4-BE49-F238E27FC236}">
                <a16:creationId xmlns:a16="http://schemas.microsoft.com/office/drawing/2014/main" id="{CBA7A966-4554-4215-A549-42BCB5438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761" y="2063581"/>
            <a:ext cx="357307" cy="3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Movie free icon">
            <a:extLst>
              <a:ext uri="{FF2B5EF4-FFF2-40B4-BE49-F238E27FC236}">
                <a16:creationId xmlns:a16="http://schemas.microsoft.com/office/drawing/2014/main" id="{06D996E5-8B6A-4C7D-8AA5-030408FC6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993" y="3212976"/>
            <a:ext cx="466423" cy="46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otel free icon">
            <a:extLst>
              <a:ext uri="{FF2B5EF4-FFF2-40B4-BE49-F238E27FC236}">
                <a16:creationId xmlns:a16="http://schemas.microsoft.com/office/drawing/2014/main" id="{E8A0185B-F88D-46D7-8399-4A30E0652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799" y="2564904"/>
            <a:ext cx="451236" cy="45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Police station">
            <a:extLst>
              <a:ext uri="{FF2B5EF4-FFF2-40B4-BE49-F238E27FC236}">
                <a16:creationId xmlns:a16="http://schemas.microsoft.com/office/drawing/2014/main" id="{FDFA779C-A301-4A9E-84BB-363C6F24C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696" y="2584197"/>
            <a:ext cx="455018" cy="45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EDBF69FC-D061-4593-8F10-05DA8812451E}"/>
              </a:ext>
            </a:extLst>
          </p:cNvPr>
          <p:cNvGrpSpPr/>
          <p:nvPr/>
        </p:nvGrpSpPr>
        <p:grpSpPr>
          <a:xfrm>
            <a:off x="9697571" y="4382490"/>
            <a:ext cx="1870343" cy="1710805"/>
            <a:chOff x="8772518" y="5154020"/>
            <a:chExt cx="1870343" cy="1710804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835C9198-AAA2-499C-A648-3284113FF268}"/>
                </a:ext>
              </a:extLst>
            </p:cNvPr>
            <p:cNvSpPr/>
            <p:nvPr/>
          </p:nvSpPr>
          <p:spPr>
            <a:xfrm>
              <a:off x="8772518" y="5330827"/>
              <a:ext cx="1870343" cy="153399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8C9C99-2AD0-48EB-AEB8-988EDF084C05}"/>
                </a:ext>
              </a:extLst>
            </p:cNvPr>
            <p:cNvSpPr txBox="1"/>
            <p:nvPr/>
          </p:nvSpPr>
          <p:spPr>
            <a:xfrm>
              <a:off x="9023766" y="5154020"/>
              <a:ext cx="1367845" cy="338554"/>
            </a:xfrm>
            <a:prstGeom prst="rect">
              <a:avLst/>
            </a:prstGeom>
            <a:solidFill>
              <a:srgbClr val="A3CFD5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kern="100" dirty="0">
                  <a:latin typeface="a시월구일1" panose="02020600000000000000" pitchFamily="18" charset="-127"/>
                  <a:ea typeface="a시월구일1" panose="02020600000000000000" pitchFamily="18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600" kern="100" dirty="0">
                  <a:latin typeface="a시월구일1" panose="02020600000000000000" pitchFamily="18" charset="-127"/>
                  <a:ea typeface="a시월구일1" panose="02020600000000000000" pitchFamily="18" charset="-127"/>
                  <a:cs typeface="Times New Roman" panose="02020603050405020304" pitchFamily="18" charset="0"/>
                </a:rPr>
                <a:t>기타 데이터</a:t>
              </a:r>
              <a:r>
                <a:rPr lang="en-US" altLang="ko-KR" sz="1600" kern="100" dirty="0">
                  <a:latin typeface="a시월구일1" panose="02020600000000000000" pitchFamily="18" charset="-127"/>
                  <a:ea typeface="a시월구일1" panose="02020600000000000000" pitchFamily="18" charset="-127"/>
                  <a:cs typeface="Times New Roman" panose="02020603050405020304" pitchFamily="18" charset="0"/>
                </a:rPr>
                <a:t> </a:t>
              </a:r>
              <a:endParaRPr lang="ko-KR" altLang="ko-KR" sz="16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2050" name="Picture 2" descr="Planet earth free icon">
            <a:extLst>
              <a:ext uri="{FF2B5EF4-FFF2-40B4-BE49-F238E27FC236}">
                <a16:creationId xmlns:a16="http://schemas.microsoft.com/office/drawing/2014/main" id="{34F8E497-9588-4717-B8F2-73CF4C768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979" y="4909310"/>
            <a:ext cx="525898" cy="5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B7D4B-076A-4D2D-93C4-743CE220534B}"/>
              </a:ext>
            </a:extLst>
          </p:cNvPr>
          <p:cNvSpPr txBox="1"/>
          <p:nvPr/>
        </p:nvSpPr>
        <p:spPr>
          <a:xfrm>
            <a:off x="10086595" y="5489202"/>
            <a:ext cx="1191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시군구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위치</a:t>
            </a:r>
          </a:p>
        </p:txBody>
      </p:sp>
    </p:spTree>
    <p:extLst>
      <p:ext uri="{BB962C8B-B14F-4D97-AF65-F5344CB8AC3E}">
        <p14:creationId xmlns:p14="http://schemas.microsoft.com/office/powerpoint/2010/main" val="703644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394767" y="202167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233083" y="632688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10001250" y="233358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10511790" y="24097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9075178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19761"/>
            <a:ext cx="4251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분석데이터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데이터설명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6785-31D6-4CE9-802B-00EC30A99EAD}"/>
              </a:ext>
            </a:extLst>
          </p:cNvPr>
          <p:cNvSpPr/>
          <p:nvPr/>
        </p:nvSpPr>
        <p:spPr>
          <a:xfrm>
            <a:off x="8814914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D1546A-7B6F-4912-BD2C-986CC35C0FC1}"/>
              </a:ext>
            </a:extLst>
          </p:cNvPr>
          <p:cNvGrpSpPr/>
          <p:nvPr/>
        </p:nvGrpSpPr>
        <p:grpSpPr>
          <a:xfrm>
            <a:off x="720235" y="897962"/>
            <a:ext cx="4096678" cy="3832068"/>
            <a:chOff x="4250960" y="1725989"/>
            <a:chExt cx="2990854" cy="4768900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09D4A1AE-D9F0-4055-901A-01BC17687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0972" y="2266006"/>
              <a:ext cx="2990842" cy="4228882"/>
            </a:xfrm>
            <a:prstGeom prst="rect">
              <a:avLst/>
            </a:prstGeom>
            <a:solidFill>
              <a:srgbClr val="A3CFD5">
                <a:alpha val="4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57C5523-A8FF-4A6C-B854-3EA2A27BC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0969" y="6452688"/>
              <a:ext cx="2990842" cy="4220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4E1B2AB-D4B2-4AAF-92D2-59D342C676A1}"/>
                </a:ext>
              </a:extLst>
            </p:cNvPr>
            <p:cNvSpPr/>
            <p:nvPr/>
          </p:nvSpPr>
          <p:spPr>
            <a:xfrm>
              <a:off x="4250967" y="2266005"/>
              <a:ext cx="2990842" cy="279556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C495449-A262-4D2F-B4DB-BC9BFEF98441}"/>
                </a:ext>
              </a:extLst>
            </p:cNvPr>
            <p:cNvSpPr/>
            <p:nvPr/>
          </p:nvSpPr>
          <p:spPr>
            <a:xfrm>
              <a:off x="4250960" y="1725989"/>
              <a:ext cx="1099473" cy="43294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1. ‘</a:t>
              </a:r>
              <a:r>
                <a:rPr lang="ko-KR" altLang="en-US" sz="14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청년</a:t>
              </a:r>
              <a:r>
                <a:rPr lang="en-US" altLang="ko-KR" sz="14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’</a:t>
              </a:r>
              <a:r>
                <a:rPr lang="ko-KR" altLang="en-US" sz="14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의 기준</a:t>
              </a:r>
            </a:p>
          </p:txBody>
        </p:sp>
      </p:grp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E9B7914B-A421-4DF8-AC83-98ED523E7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742" y="1614742"/>
            <a:ext cx="3954430" cy="1731481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A21775E3-7869-4281-A7B7-F8007CB60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344" y="1907174"/>
            <a:ext cx="2514600" cy="48577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CB27227-3B93-4512-A98A-E8D7C08A8661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705944" y="2150062"/>
            <a:ext cx="363561" cy="425492"/>
          </a:xfrm>
          <a:prstGeom prst="line">
            <a:avLst/>
          </a:prstGeom>
          <a:ln w="19050">
            <a:solidFill>
              <a:srgbClr val="3B4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BAE2B8FD-ED13-401C-9B28-E84B2A68C7A1}"/>
              </a:ext>
            </a:extLst>
          </p:cNvPr>
          <p:cNvSpPr/>
          <p:nvPr/>
        </p:nvSpPr>
        <p:spPr>
          <a:xfrm>
            <a:off x="3142936" y="2442952"/>
            <a:ext cx="452140" cy="2718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F8C0BB-1D13-4941-9617-4801314CCAE4}"/>
              </a:ext>
            </a:extLst>
          </p:cNvPr>
          <p:cNvSpPr txBox="1"/>
          <p:nvPr/>
        </p:nvSpPr>
        <p:spPr>
          <a:xfrm>
            <a:off x="1171791" y="3838240"/>
            <a:ext cx="348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대전광역시의 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‘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청년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’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조례를 기준으로 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청년인구 데이터 범위 </a:t>
            </a:r>
            <a:r>
              <a:rPr lang="en-US" altLang="ko-KR" sz="1400" dirty="0">
                <a:solidFill>
                  <a:srgbClr val="FF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19</a:t>
            </a:r>
            <a:r>
              <a:rPr lang="ko-KR" altLang="en-US" sz="1400" dirty="0">
                <a:solidFill>
                  <a:srgbClr val="FF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세</a:t>
            </a:r>
            <a:r>
              <a:rPr lang="en-US" altLang="ko-KR" sz="1400" dirty="0">
                <a:solidFill>
                  <a:srgbClr val="FF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~39</a:t>
            </a:r>
            <a:r>
              <a:rPr lang="ko-KR" altLang="en-US" sz="1400" dirty="0">
                <a:solidFill>
                  <a:srgbClr val="FF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세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로 선정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D14DBE3-13AE-4218-B095-C9B2EF31AB55}"/>
              </a:ext>
            </a:extLst>
          </p:cNvPr>
          <p:cNvGrpSpPr/>
          <p:nvPr/>
        </p:nvGrpSpPr>
        <p:grpSpPr>
          <a:xfrm>
            <a:off x="713626" y="5012210"/>
            <a:ext cx="4122841" cy="1667601"/>
            <a:chOff x="4246756" y="1973921"/>
            <a:chExt cx="3009960" cy="1667601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0F1E7BF7-E723-4394-8CE3-33421CA57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874" y="2447569"/>
              <a:ext cx="2990842" cy="1160406"/>
            </a:xfrm>
            <a:prstGeom prst="rect">
              <a:avLst/>
            </a:prstGeom>
            <a:solidFill>
              <a:srgbClr val="A3CFD5">
                <a:alpha val="39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90F4921D-E143-4D79-B153-87D0D1F82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874" y="3599321"/>
              <a:ext cx="2990842" cy="4220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DE8B0D6-FCAC-47BF-8B80-6540313B0D79}"/>
                </a:ext>
              </a:extLst>
            </p:cNvPr>
            <p:cNvSpPr/>
            <p:nvPr/>
          </p:nvSpPr>
          <p:spPr>
            <a:xfrm>
              <a:off x="4246756" y="1973921"/>
              <a:ext cx="1104300" cy="34789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2. </a:t>
              </a:r>
              <a:r>
                <a:rPr lang="ko-KR" altLang="en-US" sz="14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주민등록인구 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37B716D-9BB9-464F-A39A-9210CAAB9C27}"/>
              </a:ext>
            </a:extLst>
          </p:cNvPr>
          <p:cNvSpPr txBox="1"/>
          <p:nvPr/>
        </p:nvSpPr>
        <p:spPr>
          <a:xfrm>
            <a:off x="768758" y="5496846"/>
            <a:ext cx="3545696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각 지자체에서 발행하는 청년인구 관련 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통계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보고서 등의 기초 자료와 동일하게 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‘</a:t>
            </a:r>
            <a:r>
              <a:rPr lang="ko-KR" altLang="en-US" sz="1400" dirty="0">
                <a:solidFill>
                  <a:srgbClr val="0070C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주민등록데이터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’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를 활용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1FD1D7D-4C43-4C40-9E19-FB402BEF640B}"/>
              </a:ext>
            </a:extLst>
          </p:cNvPr>
          <p:cNvGrpSpPr/>
          <p:nvPr/>
        </p:nvGrpSpPr>
        <p:grpSpPr>
          <a:xfrm>
            <a:off x="5738113" y="923442"/>
            <a:ext cx="5881419" cy="5724926"/>
            <a:chOff x="4250960" y="1838380"/>
            <a:chExt cx="4293836" cy="7124507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41677C64-23E4-49C5-85F4-7259A447B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0971" y="2333626"/>
              <a:ext cx="4293825" cy="6602942"/>
            </a:xfrm>
            <a:prstGeom prst="rect">
              <a:avLst/>
            </a:prstGeom>
            <a:solidFill>
              <a:srgbClr val="A3CFD5">
                <a:alpha val="4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73923646-5253-4C4F-9DAD-F164A0C3A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0960" y="8905991"/>
              <a:ext cx="4290423" cy="568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BCCB571-CE63-474C-9C64-D72C5899F1B3}"/>
                </a:ext>
              </a:extLst>
            </p:cNvPr>
            <p:cNvSpPr/>
            <p:nvPr/>
          </p:nvSpPr>
          <p:spPr>
            <a:xfrm>
              <a:off x="4250967" y="2363283"/>
              <a:ext cx="4293824" cy="289795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C17D1474-77B6-4023-A7B4-1083426826C9}"/>
                </a:ext>
              </a:extLst>
            </p:cNvPr>
            <p:cNvSpPr/>
            <p:nvPr/>
          </p:nvSpPr>
          <p:spPr>
            <a:xfrm>
              <a:off x="4250960" y="1838380"/>
              <a:ext cx="1099473" cy="43294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3.  </a:t>
              </a:r>
              <a:r>
                <a:rPr lang="ko-KR" altLang="en-US" sz="14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인프라 선정</a:t>
              </a:r>
            </a:p>
          </p:txBody>
        </p:sp>
      </p:grpSp>
      <p:pic>
        <p:nvPicPr>
          <p:cNvPr id="53" name="그림 52" descr="텍스트이(가) 표시된 사진&#10;&#10;자동 생성된 설명">
            <a:extLst>
              <a:ext uri="{FF2B5EF4-FFF2-40B4-BE49-F238E27FC236}">
                <a16:creationId xmlns:a16="http://schemas.microsoft.com/office/drawing/2014/main" id="{2044B417-63A5-4989-A70C-E64D3AEFBC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8640" y="1520330"/>
            <a:ext cx="5181600" cy="189547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76DE556-A731-4C83-B0A6-2D6E0FCE48F5}"/>
              </a:ext>
            </a:extLst>
          </p:cNvPr>
          <p:cNvSpPr txBox="1"/>
          <p:nvPr/>
        </p:nvSpPr>
        <p:spPr>
          <a:xfrm>
            <a:off x="5896418" y="4529984"/>
            <a:ext cx="50961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청년이 원하는 인프라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ð"/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일자리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  <a:sym typeface="Wingdings" panose="05000000000000000000" pitchFamily="2" charset="2"/>
            </a:endParaRPr>
          </a:p>
          <a:p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  </a:t>
            </a:r>
            <a:r>
              <a:rPr lang="en-US" altLang="ko-KR" sz="1400" dirty="0">
                <a:sym typeface="Wingdings" panose="05000000000000000000" pitchFamily="2" charset="2"/>
              </a:rPr>
              <a:t> 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일자리는 인구 밀집도의 영향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  <a:sym typeface="Wingdings" panose="05000000000000000000" pitchFamily="2" charset="2"/>
            </a:endParaRPr>
          </a:p>
          <a:p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    </a:t>
            </a:r>
            <a:r>
              <a:rPr lang="en-US" altLang="ko-KR" sz="1400" dirty="0">
                <a:sym typeface="Wingdings" panose="05000000000000000000" pitchFamily="2" charset="2"/>
              </a:rPr>
              <a:t>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인구 밀집은 사회적 인프라가 갖춰진 곳 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  <a:sym typeface="Wingdings" panose="05000000000000000000" pitchFamily="2" charset="2"/>
            </a:endParaRPr>
          </a:p>
          <a:p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이라는 </a:t>
            </a:r>
            <a:r>
              <a:rPr lang="ko-KR" altLang="en-US" sz="16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가설 설정 후</a:t>
            </a:r>
            <a:r>
              <a:rPr lang="en-US" altLang="ko-KR" sz="16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, </a:t>
            </a:r>
          </a:p>
          <a:p>
            <a:r>
              <a:rPr lang="ko-KR" altLang="en-US" sz="16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청년인구와 함께</a:t>
            </a:r>
            <a:r>
              <a:rPr lang="en-US" altLang="ko-KR" sz="16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FF3300"/>
                </a:solidFill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사회적 인프라</a:t>
            </a:r>
            <a:r>
              <a:rPr lang="ko-KR" altLang="en-US" sz="16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를 연구 대상으로 선정</a:t>
            </a:r>
            <a:r>
              <a:rPr lang="en-US" altLang="ko-KR" sz="16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 </a:t>
            </a:r>
          </a:p>
          <a:p>
            <a:endParaRPr lang="ko-KR" altLang="en-US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55" name="설명선: 굽은 선 54">
            <a:extLst>
              <a:ext uri="{FF2B5EF4-FFF2-40B4-BE49-F238E27FC236}">
                <a16:creationId xmlns:a16="http://schemas.microsoft.com/office/drawing/2014/main" id="{69F1B275-EFB3-4389-B4C8-9EAC5227AF30}"/>
              </a:ext>
            </a:extLst>
          </p:cNvPr>
          <p:cNvSpPr/>
          <p:nvPr/>
        </p:nvSpPr>
        <p:spPr>
          <a:xfrm>
            <a:off x="8755806" y="3787497"/>
            <a:ext cx="2709264" cy="909925"/>
          </a:xfrm>
          <a:prstGeom prst="borderCallout2">
            <a:avLst>
              <a:gd name="adj1" fmla="val 59062"/>
              <a:gd name="adj2" fmla="val -996"/>
              <a:gd name="adj3" fmla="val 67278"/>
              <a:gd name="adj4" fmla="val -12590"/>
              <a:gd name="adj5" fmla="val -80382"/>
              <a:gd name="adj6" fmla="val -78053"/>
            </a:avLst>
          </a:prstGeom>
          <a:noFill/>
          <a:ln w="28575">
            <a:solidFill>
              <a:srgbClr val="3B4353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공원</a:t>
            </a:r>
            <a:r>
              <a:rPr lang="en-US" altLang="ko-KR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시설</a:t>
            </a:r>
            <a:r>
              <a:rPr lang="en-US" altLang="ko-KR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주거 등</a:t>
            </a:r>
            <a:r>
              <a:rPr lang="en-US" altLang="ko-KR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생활 인프라 만족도와 삶의 질 비례</a:t>
            </a:r>
            <a:endParaRPr lang="en-US" altLang="ko-KR" sz="1400" dirty="0">
              <a:solidFill>
                <a:srgbClr val="3B4353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endParaRPr lang="en-US" altLang="ko-KR" sz="1400" dirty="0">
              <a:solidFill>
                <a:srgbClr val="3B4353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 </a:t>
            </a:r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인구 밀집도에 영향</a:t>
            </a:r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3C3BC5F-954C-45E2-BE10-606B3B5BD254}"/>
              </a:ext>
            </a:extLst>
          </p:cNvPr>
          <p:cNvSpPr/>
          <p:nvPr/>
        </p:nvSpPr>
        <p:spPr>
          <a:xfrm>
            <a:off x="9601240" y="1069223"/>
            <a:ext cx="1950640" cy="303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* [</a:t>
            </a:r>
            <a:r>
              <a:rPr lang="ko-KR" altLang="en-US" sz="11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참고</a:t>
            </a:r>
            <a:r>
              <a:rPr lang="en-US" altLang="ko-KR" sz="11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] 2020</a:t>
            </a:r>
            <a:r>
              <a:rPr lang="ko-KR" altLang="en-US" sz="11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서울도시연구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E88346C-41A3-4E08-ABB3-81F354B3127B}"/>
              </a:ext>
            </a:extLst>
          </p:cNvPr>
          <p:cNvSpPr/>
          <p:nvPr/>
        </p:nvSpPr>
        <p:spPr>
          <a:xfrm>
            <a:off x="1109594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823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394767" y="202167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233083" y="613873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10001250" y="233358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10511790" y="24097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9075178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19761"/>
            <a:ext cx="6686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분석데이터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수집 및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전처리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6785-31D6-4CE9-802B-00EC30A99EAD}"/>
              </a:ext>
            </a:extLst>
          </p:cNvPr>
          <p:cNvSpPr/>
          <p:nvPr/>
        </p:nvSpPr>
        <p:spPr>
          <a:xfrm>
            <a:off x="8814914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B111BD-A4EA-461E-968B-DEBF78F30654}"/>
              </a:ext>
            </a:extLst>
          </p:cNvPr>
          <p:cNvSpPr txBox="1"/>
          <p:nvPr/>
        </p:nvSpPr>
        <p:spPr>
          <a:xfrm>
            <a:off x="604392" y="3079924"/>
            <a:ext cx="6539127" cy="570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병원</a:t>
            </a:r>
            <a:r>
              <a:rPr lang="en-US" altLang="ko-KR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 / </a:t>
            </a:r>
            <a:r>
              <a:rPr lang="ko-KR" altLang="en-US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기차역</a:t>
            </a:r>
            <a:r>
              <a:rPr lang="en-US" altLang="ko-KR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  / </a:t>
            </a:r>
            <a:r>
              <a:rPr lang="ko-KR" altLang="en-US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소방서</a:t>
            </a:r>
            <a:r>
              <a:rPr lang="en-US" altLang="ko-KR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 / </a:t>
            </a:r>
            <a:r>
              <a:rPr lang="ko-KR" altLang="en-US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경찰서 </a:t>
            </a:r>
            <a:r>
              <a:rPr lang="en-US" altLang="ko-KR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/</a:t>
            </a:r>
            <a:r>
              <a:rPr lang="ko-KR" altLang="en-US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 대학교</a:t>
            </a:r>
            <a:r>
              <a:rPr lang="en-US" altLang="ko-KR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 / </a:t>
            </a:r>
            <a:r>
              <a:rPr lang="ko-KR" altLang="en-US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숙박시설 </a:t>
            </a:r>
            <a:r>
              <a:rPr lang="en-US" altLang="ko-KR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/</a:t>
            </a:r>
            <a:r>
              <a:rPr lang="ko-KR" altLang="en-US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 공항  </a:t>
            </a:r>
            <a:r>
              <a:rPr lang="en-US" altLang="ko-KR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/ </a:t>
            </a:r>
            <a:r>
              <a:rPr lang="ko-KR" altLang="en-US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초</a:t>
            </a:r>
            <a:r>
              <a:rPr lang="en-US" altLang="ko-KR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 • </a:t>
            </a:r>
            <a:r>
              <a:rPr lang="ko-KR" altLang="en-US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중</a:t>
            </a:r>
            <a:r>
              <a:rPr lang="en-US" altLang="ko-KR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 • </a:t>
            </a:r>
            <a:r>
              <a:rPr lang="ko-KR" altLang="en-US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고  </a:t>
            </a:r>
            <a:r>
              <a:rPr lang="en-US" altLang="ko-KR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/ </a:t>
            </a:r>
            <a:r>
              <a:rPr lang="ko-KR" altLang="en-US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대형상업시설</a:t>
            </a:r>
            <a:endParaRPr lang="en-US" altLang="ko-KR" sz="1100" dirty="0">
              <a:highlight>
                <a:srgbClr val="E5E5E5"/>
              </a:highlight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행정기관 </a:t>
            </a:r>
            <a:r>
              <a:rPr lang="en-US" altLang="ko-KR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/</a:t>
            </a:r>
            <a:r>
              <a:rPr lang="ko-KR" altLang="en-US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 문화시설</a:t>
            </a:r>
            <a:r>
              <a:rPr lang="en-US" altLang="ko-KR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 / </a:t>
            </a:r>
            <a:r>
              <a:rPr lang="ko-KR" altLang="en-US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법원</a:t>
            </a:r>
            <a:r>
              <a:rPr lang="en-US" altLang="ko-KR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•</a:t>
            </a:r>
            <a:r>
              <a:rPr lang="ko-KR" altLang="en-US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교도소 </a:t>
            </a:r>
            <a:r>
              <a:rPr lang="en-US" altLang="ko-KR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/ </a:t>
            </a:r>
            <a:r>
              <a:rPr lang="ko-KR" altLang="en-US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터미널 </a:t>
            </a:r>
            <a:r>
              <a:rPr lang="en-US" altLang="ko-KR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/</a:t>
            </a:r>
            <a:r>
              <a:rPr lang="ko-KR" altLang="en-US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 사회스포츠</a:t>
            </a:r>
            <a:r>
              <a:rPr lang="en-US" altLang="ko-KR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 / </a:t>
            </a:r>
            <a:r>
              <a:rPr lang="ko-KR" altLang="en-US" sz="1100" dirty="0">
                <a:highlight>
                  <a:srgbClr val="E5E5E5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소형상업시설</a:t>
            </a:r>
            <a:endParaRPr lang="en-US" altLang="ko-KR" sz="1100" dirty="0">
              <a:highlight>
                <a:srgbClr val="E5E5E5"/>
              </a:highlight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417329B-BB34-4D80-883B-927D18FEF5BF}"/>
              </a:ext>
            </a:extLst>
          </p:cNvPr>
          <p:cNvSpPr/>
          <p:nvPr/>
        </p:nvSpPr>
        <p:spPr>
          <a:xfrm>
            <a:off x="479376" y="1210402"/>
            <a:ext cx="2135405" cy="3478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1.  </a:t>
            </a:r>
            <a:r>
              <a:rPr lang="ko-KR" altLang="en-US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인프라 데이터 수집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D8470B7-B100-40A6-8549-D6D9AC5A5F25}"/>
              </a:ext>
            </a:extLst>
          </p:cNvPr>
          <p:cNvSpPr/>
          <p:nvPr/>
        </p:nvSpPr>
        <p:spPr>
          <a:xfrm>
            <a:off x="480056" y="4041174"/>
            <a:ext cx="1558661" cy="3478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2.  </a:t>
            </a:r>
            <a:r>
              <a:rPr lang="ko-KR" altLang="en-US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데이터 통합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BB68047-4025-4CE0-9CC1-C2B56C5FB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583300"/>
              </p:ext>
            </p:extLst>
          </p:nvPr>
        </p:nvGraphicFramePr>
        <p:xfrm>
          <a:off x="653845" y="1772816"/>
          <a:ext cx="5402509" cy="1273448"/>
        </p:xfrm>
        <a:graphic>
          <a:graphicData uri="http://schemas.openxmlformats.org/drawingml/2006/table">
            <a:tbl>
              <a:tblPr/>
              <a:tblGrid>
                <a:gridCol w="857541">
                  <a:extLst>
                    <a:ext uri="{9D8B030D-6E8A-4147-A177-3AD203B41FA5}">
                      <a16:colId xmlns:a16="http://schemas.microsoft.com/office/drawing/2014/main" val="2230836801"/>
                    </a:ext>
                  </a:extLst>
                </a:gridCol>
                <a:gridCol w="568121">
                  <a:extLst>
                    <a:ext uri="{9D8B030D-6E8A-4147-A177-3AD203B41FA5}">
                      <a16:colId xmlns:a16="http://schemas.microsoft.com/office/drawing/2014/main" val="1033593190"/>
                    </a:ext>
                  </a:extLst>
                </a:gridCol>
                <a:gridCol w="568121">
                  <a:extLst>
                    <a:ext uri="{9D8B030D-6E8A-4147-A177-3AD203B41FA5}">
                      <a16:colId xmlns:a16="http://schemas.microsoft.com/office/drawing/2014/main" val="3132382417"/>
                    </a:ext>
                  </a:extLst>
                </a:gridCol>
                <a:gridCol w="568121">
                  <a:extLst>
                    <a:ext uri="{9D8B030D-6E8A-4147-A177-3AD203B41FA5}">
                      <a16:colId xmlns:a16="http://schemas.microsoft.com/office/drawing/2014/main" val="3914681514"/>
                    </a:ext>
                  </a:extLst>
                </a:gridCol>
                <a:gridCol w="568121">
                  <a:extLst>
                    <a:ext uri="{9D8B030D-6E8A-4147-A177-3AD203B41FA5}">
                      <a16:colId xmlns:a16="http://schemas.microsoft.com/office/drawing/2014/main" val="1512308623"/>
                    </a:ext>
                  </a:extLst>
                </a:gridCol>
                <a:gridCol w="568121">
                  <a:extLst>
                    <a:ext uri="{9D8B030D-6E8A-4147-A177-3AD203B41FA5}">
                      <a16:colId xmlns:a16="http://schemas.microsoft.com/office/drawing/2014/main" val="4154359643"/>
                    </a:ext>
                  </a:extLst>
                </a:gridCol>
                <a:gridCol w="568121">
                  <a:extLst>
                    <a:ext uri="{9D8B030D-6E8A-4147-A177-3AD203B41FA5}">
                      <a16:colId xmlns:a16="http://schemas.microsoft.com/office/drawing/2014/main" val="3484462825"/>
                    </a:ext>
                  </a:extLst>
                </a:gridCol>
                <a:gridCol w="568121">
                  <a:extLst>
                    <a:ext uri="{9D8B030D-6E8A-4147-A177-3AD203B41FA5}">
                      <a16:colId xmlns:a16="http://schemas.microsoft.com/office/drawing/2014/main" val="2542848540"/>
                    </a:ext>
                  </a:extLst>
                </a:gridCol>
                <a:gridCol w="568121">
                  <a:extLst>
                    <a:ext uri="{9D8B030D-6E8A-4147-A177-3AD203B41FA5}">
                      <a16:colId xmlns:a16="http://schemas.microsoft.com/office/drawing/2014/main" val="302568664"/>
                    </a:ext>
                  </a:extLst>
                </a:gridCol>
              </a:tblGrid>
              <a:tr h="7139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시군구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병원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사회스포츠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대학교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초중고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공항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소형상업시설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음식점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카페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학원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편의점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대형상업시설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…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285884"/>
                  </a:ext>
                </a:extLst>
              </a:tr>
              <a:tr h="1865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서울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종로구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496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28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3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60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5730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24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…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4864376"/>
                  </a:ext>
                </a:extLst>
              </a:tr>
              <a:tr h="1865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서울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중구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572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16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2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48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5383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62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…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2729923"/>
                  </a:ext>
                </a:extLst>
              </a:tr>
              <a:tr h="1865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…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…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…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…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…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…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…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…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…</a:t>
                      </a:r>
                    </a:p>
                  </a:txBody>
                  <a:tcPr marL="6432" marR="6432" marT="6432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59414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A8B5D16-5868-4EEF-A57D-CFB6C6BD6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029283"/>
              </p:ext>
            </p:extLst>
          </p:nvPr>
        </p:nvGraphicFramePr>
        <p:xfrm>
          <a:off x="479376" y="4653136"/>
          <a:ext cx="3394580" cy="1624673"/>
        </p:xfrm>
        <a:graphic>
          <a:graphicData uri="http://schemas.openxmlformats.org/drawingml/2006/table">
            <a:tbl>
              <a:tblPr/>
              <a:tblGrid>
                <a:gridCol w="1287630">
                  <a:extLst>
                    <a:ext uri="{9D8B030D-6E8A-4147-A177-3AD203B41FA5}">
                      <a16:colId xmlns:a16="http://schemas.microsoft.com/office/drawing/2014/main" val="3068891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3609868239"/>
                    </a:ext>
                  </a:extLst>
                </a:gridCol>
                <a:gridCol w="522774">
                  <a:extLst>
                    <a:ext uri="{9D8B030D-6E8A-4147-A177-3AD203B41FA5}">
                      <a16:colId xmlns:a16="http://schemas.microsoft.com/office/drawing/2014/main" val="3598633829"/>
                    </a:ext>
                  </a:extLst>
                </a:gridCol>
              </a:tblGrid>
              <a:tr h="3249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행정구역</a:t>
                      </a:r>
                    </a:p>
                  </a:txBody>
                  <a:tcPr marL="6278" marR="6278" marT="627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2021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07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월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거주자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_20~24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세</a:t>
                      </a:r>
                    </a:p>
                  </a:txBody>
                  <a:tcPr marL="6278" marR="6278" marT="627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…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6278" marR="6278" marT="627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2469"/>
                  </a:ext>
                </a:extLst>
              </a:tr>
              <a:tr h="2166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대전광역시 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6278" marR="6278" marT="627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101,619</a:t>
                      </a:r>
                    </a:p>
                  </a:txBody>
                  <a:tcPr marL="6278" marR="6278" marT="627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…</a:t>
                      </a:r>
                    </a:p>
                  </a:txBody>
                  <a:tcPr marL="6278" marR="6278" marT="627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371469"/>
                  </a:ext>
                </a:extLst>
              </a:tr>
              <a:tr h="2166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대전광역시 동구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6278" marR="6278" marT="627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15,740</a:t>
                      </a:r>
                    </a:p>
                  </a:txBody>
                  <a:tcPr marL="6278" marR="6278" marT="627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…</a:t>
                      </a:r>
                    </a:p>
                  </a:txBody>
                  <a:tcPr marL="6278" marR="6278" marT="627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8237120"/>
                  </a:ext>
                </a:extLst>
              </a:tr>
              <a:tr h="2166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대전광역시 중구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6278" marR="6278" marT="627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14,838</a:t>
                      </a:r>
                    </a:p>
                  </a:txBody>
                  <a:tcPr marL="6278" marR="6278" marT="627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…</a:t>
                      </a:r>
                    </a:p>
                  </a:txBody>
                  <a:tcPr marL="6278" marR="6278" marT="627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655924"/>
                  </a:ext>
                </a:extLst>
              </a:tr>
              <a:tr h="2166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대전광역시 서구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6278" marR="6278" marT="627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34,352</a:t>
                      </a:r>
                    </a:p>
                  </a:txBody>
                  <a:tcPr marL="6278" marR="6278" marT="627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…</a:t>
                      </a:r>
                    </a:p>
                  </a:txBody>
                  <a:tcPr marL="6278" marR="6278" marT="627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817581"/>
                  </a:ext>
                </a:extLst>
              </a:tr>
              <a:tr h="2166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대전광역시 유성구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6278" marR="6278" marT="627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24,448</a:t>
                      </a:r>
                    </a:p>
                  </a:txBody>
                  <a:tcPr marL="6278" marR="6278" marT="627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…</a:t>
                      </a:r>
                    </a:p>
                  </a:txBody>
                  <a:tcPr marL="6278" marR="6278" marT="627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767598"/>
                  </a:ext>
                </a:extLst>
              </a:tr>
              <a:tr h="2166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대전광역시 대덕구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6278" marR="6278" marT="627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12,241</a:t>
                      </a:r>
                    </a:p>
                  </a:txBody>
                  <a:tcPr marL="6278" marR="6278" marT="627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…</a:t>
                      </a:r>
                    </a:p>
                  </a:txBody>
                  <a:tcPr marL="6278" marR="6278" marT="6278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003426"/>
                  </a:ext>
                </a:extLst>
              </a:tr>
            </a:tbl>
          </a:graphicData>
        </a:graphic>
      </p:graphicFrame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83CF74A-807E-4506-9B58-75B92D8E2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129" y="1500477"/>
            <a:ext cx="2983051" cy="2149988"/>
          </a:xfrm>
          <a:prstGeom prst="rect">
            <a:avLst/>
          </a:prstGeom>
          <a:ln>
            <a:solidFill>
              <a:schemeClr val="tx2"/>
            </a:solidFill>
          </a:ln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E09C6E7-DE5A-44A6-80EB-4F166EACF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416449"/>
              </p:ext>
            </p:extLst>
          </p:nvPr>
        </p:nvGraphicFramePr>
        <p:xfrm>
          <a:off x="4203383" y="4761254"/>
          <a:ext cx="7541603" cy="1159282"/>
        </p:xfrm>
        <a:graphic>
          <a:graphicData uri="http://schemas.openxmlformats.org/drawingml/2006/table">
            <a:tbl>
              <a:tblPr/>
              <a:tblGrid>
                <a:gridCol w="897810">
                  <a:extLst>
                    <a:ext uri="{9D8B030D-6E8A-4147-A177-3AD203B41FA5}">
                      <a16:colId xmlns:a16="http://schemas.microsoft.com/office/drawing/2014/main" val="1026417150"/>
                    </a:ext>
                  </a:extLst>
                </a:gridCol>
                <a:gridCol w="594799">
                  <a:extLst>
                    <a:ext uri="{9D8B030D-6E8A-4147-A177-3AD203B41FA5}">
                      <a16:colId xmlns:a16="http://schemas.microsoft.com/office/drawing/2014/main" val="487239729"/>
                    </a:ext>
                  </a:extLst>
                </a:gridCol>
                <a:gridCol w="594799">
                  <a:extLst>
                    <a:ext uri="{9D8B030D-6E8A-4147-A177-3AD203B41FA5}">
                      <a16:colId xmlns:a16="http://schemas.microsoft.com/office/drawing/2014/main" val="3754986190"/>
                    </a:ext>
                  </a:extLst>
                </a:gridCol>
                <a:gridCol w="695803">
                  <a:extLst>
                    <a:ext uri="{9D8B030D-6E8A-4147-A177-3AD203B41FA5}">
                      <a16:colId xmlns:a16="http://schemas.microsoft.com/office/drawing/2014/main" val="3552758510"/>
                    </a:ext>
                  </a:extLst>
                </a:gridCol>
                <a:gridCol w="594799">
                  <a:extLst>
                    <a:ext uri="{9D8B030D-6E8A-4147-A177-3AD203B41FA5}">
                      <a16:colId xmlns:a16="http://schemas.microsoft.com/office/drawing/2014/main" val="1753326607"/>
                    </a:ext>
                  </a:extLst>
                </a:gridCol>
                <a:gridCol w="594799">
                  <a:extLst>
                    <a:ext uri="{9D8B030D-6E8A-4147-A177-3AD203B41FA5}">
                      <a16:colId xmlns:a16="http://schemas.microsoft.com/office/drawing/2014/main" val="158723506"/>
                    </a:ext>
                  </a:extLst>
                </a:gridCol>
                <a:gridCol w="594799">
                  <a:extLst>
                    <a:ext uri="{9D8B030D-6E8A-4147-A177-3AD203B41FA5}">
                      <a16:colId xmlns:a16="http://schemas.microsoft.com/office/drawing/2014/main" val="2794545251"/>
                    </a:ext>
                  </a:extLst>
                </a:gridCol>
                <a:gridCol w="594799">
                  <a:extLst>
                    <a:ext uri="{9D8B030D-6E8A-4147-A177-3AD203B41FA5}">
                      <a16:colId xmlns:a16="http://schemas.microsoft.com/office/drawing/2014/main" val="2078364361"/>
                    </a:ext>
                  </a:extLst>
                </a:gridCol>
                <a:gridCol w="594799">
                  <a:extLst>
                    <a:ext uri="{9D8B030D-6E8A-4147-A177-3AD203B41FA5}">
                      <a16:colId xmlns:a16="http://schemas.microsoft.com/office/drawing/2014/main" val="4948279"/>
                    </a:ext>
                  </a:extLst>
                </a:gridCol>
                <a:gridCol w="594799">
                  <a:extLst>
                    <a:ext uri="{9D8B030D-6E8A-4147-A177-3AD203B41FA5}">
                      <a16:colId xmlns:a16="http://schemas.microsoft.com/office/drawing/2014/main" val="3897537294"/>
                    </a:ext>
                  </a:extLst>
                </a:gridCol>
                <a:gridCol w="594799">
                  <a:extLst>
                    <a:ext uri="{9D8B030D-6E8A-4147-A177-3AD203B41FA5}">
                      <a16:colId xmlns:a16="http://schemas.microsoft.com/office/drawing/2014/main" val="2113768383"/>
                    </a:ext>
                  </a:extLst>
                </a:gridCol>
                <a:gridCol w="594799">
                  <a:extLst>
                    <a:ext uri="{9D8B030D-6E8A-4147-A177-3AD203B41FA5}">
                      <a16:colId xmlns:a16="http://schemas.microsoft.com/office/drawing/2014/main" val="2734144105"/>
                    </a:ext>
                  </a:extLst>
                </a:gridCol>
              </a:tblGrid>
              <a:tr h="7474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시군구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청년인구</a:t>
                      </a:r>
                    </a:p>
                  </a:txBody>
                  <a:tcPr marL="6734" marR="6734" marT="6734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병원</a:t>
                      </a:r>
                    </a:p>
                  </a:txBody>
                  <a:tcPr marL="6734" marR="6734" marT="6734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사회스포츠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대학교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초중고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공항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소방서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경찰서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소형상업시설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음식점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카페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학원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편의점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대형상업시설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…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104796"/>
                  </a:ext>
                </a:extLst>
              </a:tr>
              <a:tr h="1952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서울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종로구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32,943</a:t>
                      </a:r>
                    </a:p>
                  </a:txBody>
                  <a:tcPr marL="6734" marR="6734" marT="6734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496</a:t>
                      </a:r>
                    </a:p>
                  </a:txBody>
                  <a:tcPr marL="6734" marR="6734" marT="6734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28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3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60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23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5730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24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…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5961731"/>
                  </a:ext>
                </a:extLst>
              </a:tr>
              <a:tr h="1952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서울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중구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28,277</a:t>
                      </a:r>
                    </a:p>
                  </a:txBody>
                  <a:tcPr marL="6734" marR="6734" marT="6734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572</a:t>
                      </a:r>
                    </a:p>
                  </a:txBody>
                  <a:tcPr marL="6734" marR="6734" marT="6734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16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2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48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17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5383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62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…</a:t>
                      </a:r>
                    </a:p>
                  </a:txBody>
                  <a:tcPr marL="6734" marR="6734" marT="6734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680975"/>
                  </a:ext>
                </a:extLst>
              </a:tr>
            </a:tbl>
          </a:graphicData>
        </a:graphic>
      </p:graphicFrame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71CC4A7-B408-40B7-AFD9-FAC653F7E578}"/>
              </a:ext>
            </a:extLst>
          </p:cNvPr>
          <p:cNvSpPr/>
          <p:nvPr/>
        </p:nvSpPr>
        <p:spPr>
          <a:xfrm>
            <a:off x="6532733" y="2409160"/>
            <a:ext cx="706508" cy="21610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A40690B-8242-4F9B-BD8C-BA9188E9045C}"/>
              </a:ext>
            </a:extLst>
          </p:cNvPr>
          <p:cNvSpPr/>
          <p:nvPr/>
        </p:nvSpPr>
        <p:spPr>
          <a:xfrm>
            <a:off x="3464066" y="5265310"/>
            <a:ext cx="1889570" cy="23957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7147B61-3B1B-46AC-872C-D7C807F49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383" y="6114628"/>
            <a:ext cx="3057525" cy="26670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62EB99-5D4E-4876-AD68-667CBE8BB403}"/>
              </a:ext>
            </a:extLst>
          </p:cNvPr>
          <p:cNvSpPr txBox="1"/>
          <p:nvPr/>
        </p:nvSpPr>
        <p:spPr>
          <a:xfrm>
            <a:off x="2575135" y="1225075"/>
            <a:ext cx="4371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: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선정한 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15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개 인프라 요소 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(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개수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)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를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4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시군구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별로 수집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4AB13C-E5EF-470F-B89C-7FDBDBE5113B}"/>
              </a:ext>
            </a:extLst>
          </p:cNvPr>
          <p:cNvSpPr txBox="1"/>
          <p:nvPr/>
        </p:nvSpPr>
        <p:spPr>
          <a:xfrm>
            <a:off x="2038717" y="4105122"/>
            <a:ext cx="391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: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청년 인구수 데이터 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+ </a:t>
            </a:r>
            <a:r>
              <a:rPr lang="ko-KR" altLang="en-US" sz="14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시군구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인프라 수  통합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51436-CB07-4FF8-823D-914495187DB0}"/>
              </a:ext>
            </a:extLst>
          </p:cNvPr>
          <p:cNvSpPr txBox="1"/>
          <p:nvPr/>
        </p:nvSpPr>
        <p:spPr>
          <a:xfrm>
            <a:off x="10632504" y="2263301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…</a:t>
            </a:r>
            <a:endParaRPr lang="ko-KR" altLang="en-US" sz="2000" b="1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7A55AA8-82BC-4B72-A529-568F2B4FFCD8}"/>
              </a:ext>
            </a:extLst>
          </p:cNvPr>
          <p:cNvSpPr/>
          <p:nvPr/>
        </p:nvSpPr>
        <p:spPr>
          <a:xfrm>
            <a:off x="1109594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595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0" y="3297685"/>
            <a:ext cx="3746090" cy="0"/>
          </a:xfrm>
          <a:prstGeom prst="line">
            <a:avLst/>
          </a:prstGeom>
          <a:ln w="19050">
            <a:solidFill>
              <a:srgbClr val="434544">
                <a:alpha val="5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7343736" y="3270644"/>
            <a:ext cx="308390" cy="398606"/>
            <a:chOff x="4291013" y="4001237"/>
            <a:chExt cx="155559" cy="201066"/>
          </a:xfrm>
        </p:grpSpPr>
        <p:sp>
          <p:nvSpPr>
            <p:cNvPr id="21" name="도넛 20"/>
            <p:cNvSpPr/>
            <p:nvPr/>
          </p:nvSpPr>
          <p:spPr>
            <a:xfrm>
              <a:off x="4291013" y="4001237"/>
              <a:ext cx="144178" cy="144178"/>
            </a:xfrm>
            <a:prstGeom prst="donut">
              <a:avLst>
                <a:gd name="adj" fmla="val 9637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8100000">
              <a:off x="4428572" y="4102815"/>
              <a:ext cx="18000" cy="994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0C53207-1E4C-4420-8D3B-CFF3E40D5450}"/>
              </a:ext>
            </a:extLst>
          </p:cNvPr>
          <p:cNvCxnSpPr>
            <a:cxnSpLocks/>
          </p:cNvCxnSpPr>
          <p:nvPr/>
        </p:nvCxnSpPr>
        <p:spPr>
          <a:xfrm>
            <a:off x="8563897" y="3338632"/>
            <a:ext cx="3628103" cy="0"/>
          </a:xfrm>
          <a:prstGeom prst="line">
            <a:avLst/>
          </a:prstGeom>
          <a:ln w="19050">
            <a:solidFill>
              <a:srgbClr val="434544">
                <a:alpha val="5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C9E37BEE-98B6-4251-8E42-F915817CC0E6}"/>
              </a:ext>
            </a:extLst>
          </p:cNvPr>
          <p:cNvSpPr/>
          <p:nvPr/>
        </p:nvSpPr>
        <p:spPr>
          <a:xfrm>
            <a:off x="4689335" y="1933809"/>
            <a:ext cx="2808596" cy="2727751"/>
          </a:xfrm>
          <a:prstGeom prst="ellipse">
            <a:avLst/>
          </a:prstGeom>
          <a:solidFill>
            <a:schemeClr val="tx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1" panose="02020600000000000000" pitchFamily="18" charset="-127"/>
                <a:ea typeface="a시월구일1" panose="02020600000000000000" pitchFamily="18" charset="-127"/>
              </a:rPr>
              <a:t>분석</a:t>
            </a:r>
            <a:endParaRPr lang="en-US" altLang="ko-K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1" panose="02020600000000000000" pitchFamily="18" charset="-127"/>
                <a:ea typeface="a시월구일1" panose="02020600000000000000" pitchFamily="18" charset="-127"/>
              </a:rPr>
              <a:t>프로세스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BAF5D51-A0BE-4B8C-9047-51DC454DF2EB}"/>
              </a:ext>
            </a:extLst>
          </p:cNvPr>
          <p:cNvSpPr/>
          <p:nvPr/>
        </p:nvSpPr>
        <p:spPr>
          <a:xfrm>
            <a:off x="4007768" y="3610055"/>
            <a:ext cx="1212510" cy="1139825"/>
          </a:xfrm>
          <a:prstGeom prst="ellipse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68658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944387" y="192572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233083" y="613873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935170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10511790" y="24097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9635617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19761"/>
            <a:ext cx="6686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분석프로세스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및 모델링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6785-31D6-4CE9-802B-00EC30A99EAD}"/>
              </a:ext>
            </a:extLst>
          </p:cNvPr>
          <p:cNvSpPr/>
          <p:nvPr/>
        </p:nvSpPr>
        <p:spPr>
          <a:xfrm>
            <a:off x="8814914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A73D7FD-F00E-462C-BCC2-8CA88CAC6ED8}"/>
              </a:ext>
            </a:extLst>
          </p:cNvPr>
          <p:cNvSpPr/>
          <p:nvPr/>
        </p:nvSpPr>
        <p:spPr>
          <a:xfrm>
            <a:off x="1109594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B6B9D3D-4D01-42E9-8F6D-8835A053774B}"/>
              </a:ext>
            </a:extLst>
          </p:cNvPr>
          <p:cNvGrpSpPr/>
          <p:nvPr/>
        </p:nvGrpSpPr>
        <p:grpSpPr>
          <a:xfrm>
            <a:off x="1911729" y="1137093"/>
            <a:ext cx="8184284" cy="5491574"/>
            <a:chOff x="695400" y="1058304"/>
            <a:chExt cx="8184284" cy="562302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B09809-02B9-4884-8984-1DE4C7E132CC}"/>
                </a:ext>
              </a:extLst>
            </p:cNvPr>
            <p:cNvGrpSpPr/>
            <p:nvPr/>
          </p:nvGrpSpPr>
          <p:grpSpPr>
            <a:xfrm>
              <a:off x="695400" y="1058304"/>
              <a:ext cx="8184284" cy="5623028"/>
              <a:chOff x="2335028" y="1069381"/>
              <a:chExt cx="9210437" cy="6261627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6938B7A-3124-4A4A-B90B-A4D3C72C47D9}"/>
                  </a:ext>
                </a:extLst>
              </p:cNvPr>
              <p:cNvGrpSpPr/>
              <p:nvPr/>
            </p:nvGrpSpPr>
            <p:grpSpPr>
              <a:xfrm>
                <a:off x="2335028" y="1069381"/>
                <a:ext cx="9210437" cy="4359044"/>
                <a:chOff x="983248" y="1692694"/>
                <a:chExt cx="11926858" cy="4871214"/>
              </a:xfrm>
            </p:grpSpPr>
            <p:sp>
              <p:nvSpPr>
                <p:cNvPr id="5" name="화살표: 오각형 4">
                  <a:extLst>
                    <a:ext uri="{FF2B5EF4-FFF2-40B4-BE49-F238E27FC236}">
                      <a16:creationId xmlns:a16="http://schemas.microsoft.com/office/drawing/2014/main" id="{FED7D161-1E2C-4BDE-81DF-65A5BC1B0523}"/>
                    </a:ext>
                  </a:extLst>
                </p:cNvPr>
                <p:cNvSpPr/>
                <p:nvPr/>
              </p:nvSpPr>
              <p:spPr>
                <a:xfrm>
                  <a:off x="983432" y="1692694"/>
                  <a:ext cx="2304256" cy="656186"/>
                </a:xfrm>
                <a:prstGeom prst="homePlate">
                  <a:avLst/>
                </a:prstGeom>
                <a:solidFill>
                  <a:schemeClr val="tx2">
                    <a:lumMod val="75000"/>
                    <a:alpha val="9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데이터수집</a:t>
                  </a:r>
                </a:p>
              </p:txBody>
            </p:sp>
            <p:sp>
              <p:nvSpPr>
                <p:cNvPr id="7" name="화살표: 갈매기형 수장 6">
                  <a:extLst>
                    <a:ext uri="{FF2B5EF4-FFF2-40B4-BE49-F238E27FC236}">
                      <a16:creationId xmlns:a16="http://schemas.microsoft.com/office/drawing/2014/main" id="{1E77730B-97DC-43B2-8087-DC2956CD6F0C}"/>
                    </a:ext>
                  </a:extLst>
                </p:cNvPr>
                <p:cNvSpPr/>
                <p:nvPr/>
              </p:nvSpPr>
              <p:spPr>
                <a:xfrm>
                  <a:off x="3287688" y="1692694"/>
                  <a:ext cx="2520280" cy="656186"/>
                </a:xfrm>
                <a:prstGeom prst="chevron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전처리</a:t>
                  </a:r>
                  <a:endParaRPr lang="ko-KR" altLang="en-US" dirty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endParaRPr>
                </a:p>
              </p:txBody>
            </p:sp>
            <p:sp>
              <p:nvSpPr>
                <p:cNvPr id="16" name="화살표: 갈매기형 수장 15">
                  <a:extLst>
                    <a:ext uri="{FF2B5EF4-FFF2-40B4-BE49-F238E27FC236}">
                      <a16:creationId xmlns:a16="http://schemas.microsoft.com/office/drawing/2014/main" id="{8C1716B3-5179-4693-83E1-4C640B1D6FBD}"/>
                    </a:ext>
                  </a:extLst>
                </p:cNvPr>
                <p:cNvSpPr/>
                <p:nvPr/>
              </p:nvSpPr>
              <p:spPr>
                <a:xfrm>
                  <a:off x="5807968" y="1692694"/>
                  <a:ext cx="7102138" cy="656186"/>
                </a:xfrm>
                <a:prstGeom prst="chevro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분석 및 모델링</a:t>
                  </a:r>
                </a:p>
              </p:txBody>
            </p:sp>
            <p:sp>
              <p:nvSpPr>
                <p:cNvPr id="17" name="화살표: 갈매기형 수장 16">
                  <a:extLst>
                    <a:ext uri="{FF2B5EF4-FFF2-40B4-BE49-F238E27FC236}">
                      <a16:creationId xmlns:a16="http://schemas.microsoft.com/office/drawing/2014/main" id="{ED88D668-B4C5-4A96-B95F-608ABEEF5376}"/>
                    </a:ext>
                  </a:extLst>
                </p:cNvPr>
                <p:cNvSpPr/>
                <p:nvPr/>
              </p:nvSpPr>
              <p:spPr>
                <a:xfrm>
                  <a:off x="5807968" y="2557440"/>
                  <a:ext cx="1741638" cy="381881"/>
                </a:xfrm>
                <a:prstGeom prst="chevro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1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단계</a:t>
                  </a:r>
                </a:p>
              </p:txBody>
            </p:sp>
            <p:sp>
              <p:nvSpPr>
                <p:cNvPr id="19" name="화살표: 갈매기형 수장 18">
                  <a:extLst>
                    <a:ext uri="{FF2B5EF4-FFF2-40B4-BE49-F238E27FC236}">
                      <a16:creationId xmlns:a16="http://schemas.microsoft.com/office/drawing/2014/main" id="{4ABC35A5-BEAF-44C6-B274-BF41B3E642C8}"/>
                    </a:ext>
                  </a:extLst>
                </p:cNvPr>
                <p:cNvSpPr/>
                <p:nvPr/>
              </p:nvSpPr>
              <p:spPr>
                <a:xfrm>
                  <a:off x="7549606" y="2557440"/>
                  <a:ext cx="1741638" cy="381881"/>
                </a:xfrm>
                <a:prstGeom prst="chevro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2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단계</a:t>
                  </a:r>
                </a:p>
              </p:txBody>
            </p:sp>
            <p:sp>
              <p:nvSpPr>
                <p:cNvPr id="22" name="화살표: 갈매기형 수장 21">
                  <a:extLst>
                    <a:ext uri="{FF2B5EF4-FFF2-40B4-BE49-F238E27FC236}">
                      <a16:creationId xmlns:a16="http://schemas.microsoft.com/office/drawing/2014/main" id="{80A5C967-C218-4F84-A2B4-9053E817DCF4}"/>
                    </a:ext>
                  </a:extLst>
                </p:cNvPr>
                <p:cNvSpPr/>
                <p:nvPr/>
              </p:nvSpPr>
              <p:spPr>
                <a:xfrm>
                  <a:off x="9291244" y="2535805"/>
                  <a:ext cx="1741638" cy="381881"/>
                </a:xfrm>
                <a:prstGeom prst="chevro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3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단계</a:t>
                  </a:r>
                </a:p>
              </p:txBody>
            </p:sp>
            <p:sp>
              <p:nvSpPr>
                <p:cNvPr id="8" name="사각형: 둥근 모서리 7">
                  <a:extLst>
                    <a:ext uri="{FF2B5EF4-FFF2-40B4-BE49-F238E27FC236}">
                      <a16:creationId xmlns:a16="http://schemas.microsoft.com/office/drawing/2014/main" id="{EE33FE4C-B688-43A0-B5E0-B069042D049D}"/>
                    </a:ext>
                  </a:extLst>
                </p:cNvPr>
                <p:cNvSpPr/>
                <p:nvPr/>
              </p:nvSpPr>
              <p:spPr>
                <a:xfrm>
                  <a:off x="983432" y="2535805"/>
                  <a:ext cx="2016224" cy="2573498"/>
                </a:xfrm>
                <a:prstGeom prst="roundRect">
                  <a:avLst>
                    <a:gd name="adj" fmla="val 1741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시월구일1" panose="02020600000000000000" pitchFamily="18" charset="-127"/>
                    <a:ea typeface="a시월구일1" panose="02020600000000000000" pitchFamily="18" charset="-127"/>
                  </a:endParaRPr>
                </a:p>
              </p:txBody>
            </p:sp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682AE32E-EB5A-4B91-97BB-596AEFC006F2}"/>
                    </a:ext>
                  </a:extLst>
                </p:cNvPr>
                <p:cNvSpPr/>
                <p:nvPr/>
              </p:nvSpPr>
              <p:spPr>
                <a:xfrm>
                  <a:off x="3272554" y="2559277"/>
                  <a:ext cx="2304256" cy="656186"/>
                </a:xfrm>
                <a:prstGeom prst="roundRect">
                  <a:avLst>
                    <a:gd name="adj" fmla="val 1741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각 구별 인프라 </a:t>
                  </a:r>
                  <a:endParaRPr lang="en-US" altLang="ko-KR" sz="1200" dirty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endParaRPr>
                </a:p>
                <a:p>
                  <a:pPr algn="ctr"/>
                  <a:r>
                    <a:rPr lang="ko-KR" altLang="en-US" sz="1200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데이터 취합</a:t>
                  </a:r>
                </a:p>
              </p:txBody>
            </p:sp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1FB82BFC-30DD-49DF-AEEA-48854FB5ACB4}"/>
                    </a:ext>
                  </a:extLst>
                </p:cNvPr>
                <p:cNvSpPr/>
                <p:nvPr/>
              </p:nvSpPr>
              <p:spPr>
                <a:xfrm>
                  <a:off x="3272554" y="3525442"/>
                  <a:ext cx="2304256" cy="656186"/>
                </a:xfrm>
                <a:prstGeom prst="roundRect">
                  <a:avLst>
                    <a:gd name="adj" fmla="val 1741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데이터 형식 변환 </a:t>
                  </a:r>
                  <a:endParaRPr lang="en-US" altLang="ko-KR" sz="1200" dirty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endParaRP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(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통합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)</a:t>
                  </a:r>
                  <a:endParaRPr lang="ko-KR" altLang="en-US" sz="1200" dirty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endParaRPr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E26E7F3F-0810-44A3-B656-4DBE7EB24F77}"/>
                    </a:ext>
                  </a:extLst>
                </p:cNvPr>
                <p:cNvSpPr/>
                <p:nvPr/>
              </p:nvSpPr>
              <p:spPr>
                <a:xfrm>
                  <a:off x="3287688" y="4453117"/>
                  <a:ext cx="2304256" cy="656186"/>
                </a:xfrm>
                <a:prstGeom prst="roundRect">
                  <a:avLst>
                    <a:gd name="adj" fmla="val 1741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 err="1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결측치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 수정</a:t>
                  </a:r>
                </a:p>
              </p:txBody>
            </p:sp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6D181C95-776A-4EDA-8B40-4AE9BE6B1FDD}"/>
                    </a:ext>
                  </a:extLst>
                </p:cNvPr>
                <p:cNvSpPr/>
                <p:nvPr/>
              </p:nvSpPr>
              <p:spPr>
                <a:xfrm>
                  <a:off x="5807934" y="3133413"/>
                  <a:ext cx="1584248" cy="1975890"/>
                </a:xfrm>
                <a:prstGeom prst="roundRect">
                  <a:avLst>
                    <a:gd name="adj" fmla="val 1741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회귀분석</a:t>
                  </a:r>
                  <a:endParaRPr lang="en-US" altLang="ko-KR" sz="1600" dirty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endParaRPr>
                </a:p>
                <a:p>
                  <a:pPr algn="ctr"/>
                  <a:endParaRPr lang="en-US" altLang="ko-KR" sz="1600" dirty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endParaRPr>
                </a:p>
                <a:p>
                  <a:pPr algn="ctr"/>
                  <a:endParaRPr lang="en-US" altLang="ko-KR" sz="1400" dirty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endParaRPr>
                </a:p>
                <a:p>
                  <a:pPr algn="ctr"/>
                  <a:r>
                    <a:rPr lang="ko-KR" altLang="en-US" sz="1200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인프라 요인 변수 선택</a:t>
                  </a:r>
                </a:p>
              </p:txBody>
            </p:sp>
            <p:sp>
              <p:nvSpPr>
                <p:cNvPr id="28" name="화살표: 갈매기형 수장 27">
                  <a:extLst>
                    <a:ext uri="{FF2B5EF4-FFF2-40B4-BE49-F238E27FC236}">
                      <a16:creationId xmlns:a16="http://schemas.microsoft.com/office/drawing/2014/main" id="{FED1EDAF-748F-4846-82B7-DA4154BBA497}"/>
                    </a:ext>
                  </a:extLst>
                </p:cNvPr>
                <p:cNvSpPr/>
                <p:nvPr/>
              </p:nvSpPr>
              <p:spPr>
                <a:xfrm>
                  <a:off x="983248" y="5331749"/>
                  <a:ext cx="10049634" cy="656186"/>
                </a:xfrm>
                <a:prstGeom prst="chevron">
                  <a:avLst/>
                </a:prstGeom>
                <a:solidFill>
                  <a:schemeClr val="accent1">
                    <a:lumMod val="60000"/>
                    <a:lumOff val="40000"/>
                    <a:alpha val="8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분석 활용</a:t>
                  </a:r>
                </a:p>
              </p:txBody>
            </p:sp>
            <p:sp>
              <p:nvSpPr>
                <p:cNvPr id="30" name="화살표: 갈매기형 수장 29">
                  <a:extLst>
                    <a:ext uri="{FF2B5EF4-FFF2-40B4-BE49-F238E27FC236}">
                      <a16:creationId xmlns:a16="http://schemas.microsoft.com/office/drawing/2014/main" id="{27986C53-0A06-46D7-8097-BBDCB4A976D7}"/>
                    </a:ext>
                  </a:extLst>
                </p:cNvPr>
                <p:cNvSpPr/>
                <p:nvPr/>
              </p:nvSpPr>
              <p:spPr>
                <a:xfrm>
                  <a:off x="983248" y="6198332"/>
                  <a:ext cx="5926289" cy="365576"/>
                </a:xfrm>
                <a:prstGeom prst="chevro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1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단계</a:t>
                  </a:r>
                </a:p>
              </p:txBody>
            </p:sp>
            <p:sp>
              <p:nvSpPr>
                <p:cNvPr id="32" name="화살표: 갈매기형 수장 31">
                  <a:extLst>
                    <a:ext uri="{FF2B5EF4-FFF2-40B4-BE49-F238E27FC236}">
                      <a16:creationId xmlns:a16="http://schemas.microsoft.com/office/drawing/2014/main" id="{4B6306EF-3467-4169-B50F-3D84E8A6E3DA}"/>
                    </a:ext>
                  </a:extLst>
                </p:cNvPr>
                <p:cNvSpPr/>
                <p:nvPr/>
              </p:nvSpPr>
              <p:spPr>
                <a:xfrm>
                  <a:off x="7107439" y="6200946"/>
                  <a:ext cx="3785388" cy="362962"/>
                </a:xfrm>
                <a:prstGeom prst="chevro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2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단계</a:t>
                  </a:r>
                </a:p>
              </p:txBody>
            </p:sp>
            <p:sp>
              <p:nvSpPr>
                <p:cNvPr id="33" name="화살표: 갈매기형 수장 32">
                  <a:extLst>
                    <a:ext uri="{FF2B5EF4-FFF2-40B4-BE49-F238E27FC236}">
                      <a16:creationId xmlns:a16="http://schemas.microsoft.com/office/drawing/2014/main" id="{1DCA84D6-9838-4BBA-ACD3-8516FE5A0E12}"/>
                    </a:ext>
                  </a:extLst>
                </p:cNvPr>
                <p:cNvSpPr/>
                <p:nvPr/>
              </p:nvSpPr>
              <p:spPr>
                <a:xfrm>
                  <a:off x="10921153" y="5361044"/>
                  <a:ext cx="1988953" cy="656186"/>
                </a:xfrm>
                <a:prstGeom prst="chevron">
                  <a:avLst/>
                </a:prstGeom>
                <a:solidFill>
                  <a:schemeClr val="accent1">
                    <a:lumMod val="40000"/>
                    <a:lumOff val="60000"/>
                    <a:alpha val="4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결과</a:t>
                  </a:r>
                  <a:endParaRPr lang="ko-KR" altLang="en-US" dirty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endParaRPr>
                </a:p>
              </p:txBody>
            </p:sp>
            <p:sp>
              <p:nvSpPr>
                <p:cNvPr id="34" name="사각형: 둥근 모서리 33">
                  <a:extLst>
                    <a:ext uri="{FF2B5EF4-FFF2-40B4-BE49-F238E27FC236}">
                      <a16:creationId xmlns:a16="http://schemas.microsoft.com/office/drawing/2014/main" id="{F917DF8C-CD1B-457E-9D26-2774D3D1EC81}"/>
                    </a:ext>
                  </a:extLst>
                </p:cNvPr>
                <p:cNvSpPr/>
                <p:nvPr/>
              </p:nvSpPr>
              <p:spPr>
                <a:xfrm>
                  <a:off x="7592964" y="3130277"/>
                  <a:ext cx="1584248" cy="1975890"/>
                </a:xfrm>
                <a:prstGeom prst="roundRect">
                  <a:avLst>
                    <a:gd name="adj" fmla="val 1741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인프라</a:t>
                  </a:r>
                  <a:endParaRPr lang="en-US" altLang="ko-KR" sz="1600" dirty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endParaRPr>
                </a:p>
                <a:p>
                  <a:pPr algn="ctr"/>
                  <a:r>
                    <a:rPr lang="ko-KR" altLang="en-US" sz="1600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지수</a:t>
                  </a:r>
                  <a:endParaRPr lang="en-US" altLang="ko-KR" sz="1600" dirty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endParaRPr>
                </a:p>
                <a:p>
                  <a:pPr algn="ctr"/>
                  <a:endParaRPr lang="en-US" altLang="ko-KR" sz="1600" dirty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endParaRPr>
                </a:p>
                <a:p>
                  <a:pPr algn="ctr"/>
                  <a:r>
                    <a:rPr lang="ko-KR" altLang="en-US" sz="1200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회귀계수</a:t>
                  </a:r>
                  <a:endParaRPr lang="en-US" altLang="ko-KR" sz="1200" dirty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endParaRPr>
                </a:p>
                <a:p>
                  <a:pPr algn="ctr"/>
                  <a:r>
                    <a:rPr lang="ko-KR" altLang="en-US" sz="1200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이용</a:t>
                  </a:r>
                </a:p>
              </p:txBody>
            </p:sp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F706CD6C-CFAE-47D7-95D9-04C2E75677CE}"/>
                    </a:ext>
                  </a:extLst>
                </p:cNvPr>
                <p:cNvSpPr/>
                <p:nvPr/>
              </p:nvSpPr>
              <p:spPr>
                <a:xfrm>
                  <a:off x="9336904" y="3130277"/>
                  <a:ext cx="1584248" cy="1975890"/>
                </a:xfrm>
                <a:prstGeom prst="roundRect">
                  <a:avLst>
                    <a:gd name="adj" fmla="val 1741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군집분석</a:t>
                  </a:r>
                  <a:endParaRPr lang="en-US" altLang="ko-KR" sz="1600" dirty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endParaRPr>
                </a:p>
                <a:p>
                  <a:pPr algn="ctr"/>
                  <a:endParaRPr lang="en-US" altLang="ko-KR" sz="1600" dirty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endParaRPr>
                </a:p>
                <a:p>
                  <a:pPr algn="ctr"/>
                  <a:endParaRPr lang="en-US" altLang="ko-KR" sz="1600" dirty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endParaRPr>
                </a:p>
                <a:p>
                  <a:pPr algn="ctr"/>
                  <a:r>
                    <a:rPr lang="ko-KR" altLang="en-US" sz="1200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인프라지수</a:t>
                  </a:r>
                  <a:endParaRPr lang="en-US" altLang="ko-KR" sz="1200" dirty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endParaRPr>
                </a:p>
                <a:p>
                  <a:pPr algn="ctr"/>
                  <a:r>
                    <a:rPr lang="ko-KR" altLang="en-US" sz="1200" dirty="0">
                      <a:solidFill>
                        <a:schemeClr val="tx1"/>
                      </a:solidFill>
                      <a:latin typeface="a시월구일1" panose="02020600000000000000" pitchFamily="18" charset="-127"/>
                      <a:ea typeface="a시월구일1" panose="02020600000000000000" pitchFamily="18" charset="-127"/>
                    </a:rPr>
                    <a:t>이용</a:t>
                  </a:r>
                </a:p>
              </p:txBody>
            </p:sp>
          </p:grp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4C8F661B-C3C2-4EA2-A2CE-0AD11B0AA793}"/>
                  </a:ext>
                </a:extLst>
              </p:cNvPr>
              <p:cNvSpPr/>
              <p:nvPr/>
            </p:nvSpPr>
            <p:spPr>
              <a:xfrm>
                <a:off x="2335170" y="5540432"/>
                <a:ext cx="2536694" cy="1720249"/>
              </a:xfrm>
              <a:prstGeom prst="roundRect">
                <a:avLst>
                  <a:gd name="adj" fmla="val 1741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인프라 요인 지수를 통한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,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 지역구별 </a:t>
                </a:r>
                <a:endParaRPr lang="en-US" altLang="ko-KR" sz="14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인프라 지수 계산</a:t>
                </a: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E2434257-1629-4D2C-84E1-0B2ECA01BD58}"/>
                  </a:ext>
                </a:extLst>
              </p:cNvPr>
              <p:cNvSpPr/>
              <p:nvPr/>
            </p:nvSpPr>
            <p:spPr>
              <a:xfrm>
                <a:off x="7064394" y="5540431"/>
                <a:ext cx="1208156" cy="1720250"/>
              </a:xfrm>
              <a:prstGeom prst="roundRect">
                <a:avLst>
                  <a:gd name="adj" fmla="val 1741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선정 지역 </a:t>
                </a:r>
                <a:endParaRPr lang="en-US" altLang="ko-KR" sz="12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인프라 요소 분석</a:t>
                </a: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F3DE71B1-0282-4E23-8246-D79E86F02CE3}"/>
                  </a:ext>
                </a:extLst>
              </p:cNvPr>
              <p:cNvSpPr/>
              <p:nvPr/>
            </p:nvSpPr>
            <p:spPr>
              <a:xfrm>
                <a:off x="10140464" y="5111945"/>
                <a:ext cx="1208156" cy="2219063"/>
              </a:xfrm>
              <a:prstGeom prst="roundRect">
                <a:avLst>
                  <a:gd name="adj" fmla="val 1741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2">
                        <a:lumMod val="50000"/>
                      </a:schemeClr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인프라지수 활용방안</a:t>
                </a:r>
                <a:endParaRPr lang="en-US" altLang="ko-KR" sz="1400" dirty="0">
                  <a:solidFill>
                    <a:schemeClr val="tx2">
                      <a:lumMod val="50000"/>
                    </a:schemeClr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2">
                        <a:lumMod val="50000"/>
                      </a:schemeClr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제시</a:t>
                </a:r>
              </a:p>
            </p:txBody>
          </p:sp>
        </p:grpSp>
        <p:pic>
          <p:nvPicPr>
            <p:cNvPr id="1026" name="Picture 2" descr="Cloud computing free icon">
              <a:extLst>
                <a:ext uri="{FF2B5EF4-FFF2-40B4-BE49-F238E27FC236}">
                  <a16:creationId xmlns:a16="http://schemas.microsoft.com/office/drawing/2014/main" id="{650E35CA-5DCF-4100-A6E8-971B7004B6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110" y="2574634"/>
              <a:ext cx="494184" cy="494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D0BD2240-3119-4E46-8683-854882309B7D}"/>
                </a:ext>
              </a:extLst>
            </p:cNvPr>
            <p:cNvSpPr/>
            <p:nvPr/>
          </p:nvSpPr>
          <p:spPr>
            <a:xfrm>
              <a:off x="6364150" y="5073370"/>
              <a:ext cx="1073553" cy="1544808"/>
            </a:xfrm>
            <a:prstGeom prst="roundRect">
              <a:avLst>
                <a:gd name="adj" fmla="val 1741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지역정책</a:t>
              </a:r>
              <a:endParaRPr lang="en-US" altLang="ko-KR" sz="12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및 </a:t>
              </a:r>
              <a:endParaRPr lang="en-US" altLang="ko-KR" sz="12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인프라</a:t>
              </a:r>
              <a:r>
                <a:rPr lang="en-US" altLang="ko-KR" sz="12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비교</a:t>
              </a:r>
            </a:p>
          </p:txBody>
        </p:sp>
        <p:sp>
          <p:nvSpPr>
            <p:cNvPr id="43" name="화살표: 갈매기형 수장 42">
              <a:extLst>
                <a:ext uri="{FF2B5EF4-FFF2-40B4-BE49-F238E27FC236}">
                  <a16:creationId xmlns:a16="http://schemas.microsoft.com/office/drawing/2014/main" id="{FB94E2C6-AC9B-4163-943B-ED8F7A04DDA8}"/>
                </a:ext>
              </a:extLst>
            </p:cNvPr>
            <p:cNvSpPr/>
            <p:nvPr/>
          </p:nvSpPr>
          <p:spPr>
            <a:xfrm>
              <a:off x="7591521" y="1779367"/>
              <a:ext cx="1195123" cy="306878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4</a:t>
              </a:r>
              <a:r>
                <a:rPr lang="ko-KR" altLang="en-US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단계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519499A7-3747-475F-9DFA-03ACAF15ECEC}"/>
                </a:ext>
              </a:extLst>
            </p:cNvPr>
            <p:cNvSpPr/>
            <p:nvPr/>
          </p:nvSpPr>
          <p:spPr>
            <a:xfrm>
              <a:off x="7624434" y="2204864"/>
              <a:ext cx="1087121" cy="1587815"/>
            </a:xfrm>
            <a:prstGeom prst="roundRect">
              <a:avLst>
                <a:gd name="adj" fmla="val 1741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세종시</a:t>
              </a:r>
              <a:endParaRPr lang="en-US" altLang="ko-KR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전입출</a:t>
              </a:r>
              <a:endParaRPr lang="en-US" altLang="ko-KR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지역확인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0491413-9EF2-4FD8-81CE-ED4B66EF1817}"/>
                </a:ext>
              </a:extLst>
            </p:cNvPr>
            <p:cNvSpPr/>
            <p:nvPr/>
          </p:nvSpPr>
          <p:spPr>
            <a:xfrm>
              <a:off x="3342341" y="5073370"/>
              <a:ext cx="1267066" cy="1544807"/>
            </a:xfrm>
            <a:prstGeom prst="roundRect">
              <a:avLst>
                <a:gd name="adj" fmla="val 1741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상</a:t>
              </a:r>
              <a:r>
                <a:rPr lang="ko-KR" altLang="en-US" sz="1400" dirty="0" err="1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  <a:sym typeface="Wingdings" panose="05000000000000000000" pitchFamily="2" charset="2"/>
                </a:rPr>
                <a:t></a:t>
              </a:r>
              <a:r>
                <a:rPr lang="ko-KR" altLang="en-US" sz="1400" dirty="0" err="1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하위</a:t>
              </a:r>
              <a:r>
                <a:rPr lang="ko-KR" altLang="en-US" sz="14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 </a:t>
              </a:r>
              <a:endParaRPr lang="en-US" altLang="ko-KR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5</a:t>
              </a:r>
              <a:r>
                <a:rPr lang="ko-KR" altLang="en-US" sz="14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개 지역</a:t>
              </a:r>
              <a:endParaRPr lang="en-US" altLang="ko-KR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선택</a:t>
              </a:r>
            </a:p>
          </p:txBody>
        </p:sp>
        <p:pic>
          <p:nvPicPr>
            <p:cNvPr id="1028" name="Picture 4" descr="Maps free icon">
              <a:extLst>
                <a:ext uri="{FF2B5EF4-FFF2-40B4-BE49-F238E27FC236}">
                  <a16:creationId xmlns:a16="http://schemas.microsoft.com/office/drawing/2014/main" id="{6AF98197-D113-4B8E-9E4F-08003CBCA3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5566" y="5222898"/>
              <a:ext cx="422176" cy="422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비교 무료 아이콘">
              <a:extLst>
                <a:ext uri="{FF2B5EF4-FFF2-40B4-BE49-F238E27FC236}">
                  <a16:creationId xmlns:a16="http://schemas.microsoft.com/office/drawing/2014/main" id="{B4C05475-DE38-475C-B6D5-17E6F89AD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2848" y="5222898"/>
              <a:ext cx="422176" cy="422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hecked free icon">
              <a:extLst>
                <a:ext uri="{FF2B5EF4-FFF2-40B4-BE49-F238E27FC236}">
                  <a16:creationId xmlns:a16="http://schemas.microsoft.com/office/drawing/2014/main" id="{D5A4D7C0-66E6-4C1B-AFBF-6CB89A9E8D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4897" y="2351444"/>
              <a:ext cx="566192" cy="566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1/2 액자 45">
              <a:extLst>
                <a:ext uri="{FF2B5EF4-FFF2-40B4-BE49-F238E27FC236}">
                  <a16:creationId xmlns:a16="http://schemas.microsoft.com/office/drawing/2014/main" id="{495C14BE-2D92-4DBD-8084-1E60EE92FE37}"/>
                </a:ext>
              </a:extLst>
            </p:cNvPr>
            <p:cNvSpPr/>
            <p:nvPr/>
          </p:nvSpPr>
          <p:spPr>
            <a:xfrm rot="8081715">
              <a:off x="2984820" y="5622482"/>
              <a:ext cx="251576" cy="249301"/>
            </a:xfrm>
            <a:prstGeom prst="halfFrame">
              <a:avLst>
                <a:gd name="adj1" fmla="val 22333"/>
                <a:gd name="adj2" fmla="val 21013"/>
              </a:avLst>
            </a:prstGeom>
            <a:solidFill>
              <a:srgbClr val="3B4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1/2 액자 46">
              <a:extLst>
                <a:ext uri="{FF2B5EF4-FFF2-40B4-BE49-F238E27FC236}">
                  <a16:creationId xmlns:a16="http://schemas.microsoft.com/office/drawing/2014/main" id="{46847819-70E8-4FE3-966C-363C84B4B4D6}"/>
                </a:ext>
              </a:extLst>
            </p:cNvPr>
            <p:cNvSpPr/>
            <p:nvPr/>
          </p:nvSpPr>
          <p:spPr>
            <a:xfrm rot="8156113">
              <a:off x="5970212" y="5622521"/>
              <a:ext cx="251576" cy="249301"/>
            </a:xfrm>
            <a:prstGeom prst="halfFrame">
              <a:avLst>
                <a:gd name="adj1" fmla="val 22333"/>
                <a:gd name="adj2" fmla="val 21013"/>
              </a:avLst>
            </a:prstGeom>
            <a:solidFill>
              <a:srgbClr val="3B4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649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944387" y="192572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233083" y="613873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935170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10511790" y="24097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9635617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19761"/>
            <a:ext cx="3488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분석내용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회귀분석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6785-31D6-4CE9-802B-00EC30A99EAD}"/>
              </a:ext>
            </a:extLst>
          </p:cNvPr>
          <p:cNvSpPr/>
          <p:nvPr/>
        </p:nvSpPr>
        <p:spPr>
          <a:xfrm>
            <a:off x="8814914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97F879-E64E-48E2-86DA-A4BCACAE37A8}"/>
              </a:ext>
            </a:extLst>
          </p:cNvPr>
          <p:cNvSpPr txBox="1"/>
          <p:nvPr/>
        </p:nvSpPr>
        <p:spPr>
          <a:xfrm>
            <a:off x="407368" y="984554"/>
            <a:ext cx="1512168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1. 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데이터 특징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C0FEE8-A913-4BD1-9333-A3BAE9D6DC3C}"/>
              </a:ext>
            </a:extLst>
          </p:cNvPr>
          <p:cNvSpPr txBox="1"/>
          <p:nvPr/>
        </p:nvSpPr>
        <p:spPr>
          <a:xfrm>
            <a:off x="6060088" y="937073"/>
            <a:ext cx="1275053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kern="1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2. </a:t>
            </a:r>
            <a:r>
              <a:rPr lang="ko-KR" altLang="en-US" sz="1600" kern="100" dirty="0" err="1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전처리</a:t>
            </a:r>
            <a:r>
              <a:rPr lang="en-US" altLang="ko-KR" sz="1600" kern="1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 </a:t>
            </a:r>
            <a:endParaRPr lang="ko-KR" altLang="ko-KR" sz="1600" kern="100" dirty="0">
              <a:effectLst/>
              <a:latin typeface="a시월구일1" panose="02020600000000000000" pitchFamily="18" charset="-127"/>
              <a:ea typeface="a시월구일1" panose="02020600000000000000" pitchFamily="18" charset="-127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4A347-C052-4FF9-81B3-18A82B20A24A}"/>
              </a:ext>
            </a:extLst>
          </p:cNvPr>
          <p:cNvSpPr txBox="1"/>
          <p:nvPr/>
        </p:nvSpPr>
        <p:spPr>
          <a:xfrm>
            <a:off x="549981" y="1294170"/>
            <a:ext cx="2305660" cy="377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선형관계 및 이상치 확인</a:t>
            </a:r>
            <a:endParaRPr lang="ko-KR" altLang="en-US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2A36ED4-A10B-4770-BF92-775C1EF7DC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3641" y="1798408"/>
            <a:ext cx="4437259" cy="1702600"/>
          </a:xfrm>
          <a:prstGeom prst="rect">
            <a:avLst/>
          </a:prstGeom>
          <a:ln>
            <a:solidFill>
              <a:srgbClr val="3B4353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FF977F7-9ADF-413F-8713-E51C9641624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8477" y="4162580"/>
            <a:ext cx="4437259" cy="1837085"/>
          </a:xfrm>
          <a:prstGeom prst="rect">
            <a:avLst/>
          </a:prstGeom>
          <a:ln>
            <a:solidFill>
              <a:srgbClr val="3B4353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12E780D-17C4-4641-8140-D2D618E8E3F5}"/>
              </a:ext>
            </a:extLst>
          </p:cNvPr>
          <p:cNvSpPr txBox="1"/>
          <p:nvPr/>
        </p:nvSpPr>
        <p:spPr>
          <a:xfrm>
            <a:off x="983432" y="3543399"/>
            <a:ext cx="4317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이상치 값이 존재하지 않는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‘</a:t>
            </a:r>
            <a:r>
              <a:rPr lang="ko-KR" altLang="en-US" sz="1200" b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행정기관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’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청년인구와 </a:t>
            </a:r>
            <a:r>
              <a:rPr lang="ko-KR" altLang="en-US" sz="1200" dirty="0">
                <a:solidFill>
                  <a:srgbClr val="FF33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선형 </a:t>
            </a:r>
            <a:r>
              <a:rPr lang="en-US" altLang="ko-KR" sz="1200" dirty="0">
                <a:solidFill>
                  <a:srgbClr val="FF33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0</a:t>
            </a:r>
          </a:p>
          <a:p>
            <a:r>
              <a:rPr lang="ko-KR" altLang="en-US" sz="1200" dirty="0">
                <a:solidFill>
                  <a:srgbClr val="FF33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  </a:t>
            </a:r>
            <a:r>
              <a:rPr lang="en-US" altLang="ko-KR" sz="1200" dirty="0">
                <a:solidFill>
                  <a:srgbClr val="FF33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=</a:t>
            </a:r>
            <a:r>
              <a:rPr lang="ko-KR" altLang="en-US" sz="1200" dirty="0">
                <a:solidFill>
                  <a:srgbClr val="FF33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유의한 요인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47DA6C-C04C-4E40-902E-6D5C741BB4BA}"/>
              </a:ext>
            </a:extLst>
          </p:cNvPr>
          <p:cNvSpPr txBox="1"/>
          <p:nvPr/>
        </p:nvSpPr>
        <p:spPr>
          <a:xfrm>
            <a:off x="983432" y="6063679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이상치로 인해 선형관계 </a:t>
            </a:r>
            <a:r>
              <a:rPr lang="ko-KR" altLang="en-US" sz="1200" b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설명력 저하</a:t>
            </a:r>
            <a:endParaRPr lang="en-US" altLang="ko-KR" sz="1200" b="1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1200" dirty="0">
                <a:solidFill>
                  <a:srgbClr val="FF33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 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회귀 모형 </a:t>
            </a:r>
            <a:r>
              <a:rPr lang="ko-KR" altLang="en-US" sz="1200" dirty="0">
                <a:solidFill>
                  <a:srgbClr val="FF33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왜곡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가능성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8FBD731-764F-41CB-B8C3-1DF4766C02EE}"/>
              </a:ext>
            </a:extLst>
          </p:cNvPr>
          <p:cNvSpPr/>
          <p:nvPr/>
        </p:nvSpPr>
        <p:spPr>
          <a:xfrm>
            <a:off x="3899522" y="4100594"/>
            <a:ext cx="612160" cy="347682"/>
          </a:xfrm>
          <a:prstGeom prst="ellipse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E784384-C92D-4395-B288-E0AA06C86F38}"/>
              </a:ext>
            </a:extLst>
          </p:cNvPr>
          <p:cNvSpPr/>
          <p:nvPr/>
        </p:nvSpPr>
        <p:spPr>
          <a:xfrm>
            <a:off x="3899522" y="4903391"/>
            <a:ext cx="612160" cy="347682"/>
          </a:xfrm>
          <a:prstGeom prst="ellipse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370D49-B3C1-4A86-9196-B17CA338637C}"/>
              </a:ext>
            </a:extLst>
          </p:cNvPr>
          <p:cNvSpPr txBox="1"/>
          <p:nvPr/>
        </p:nvSpPr>
        <p:spPr>
          <a:xfrm>
            <a:off x="7301046" y="855708"/>
            <a:ext cx="2305660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s"/>
            </a:pP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IQR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방식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s"/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이상치 값 제거</a:t>
            </a:r>
            <a:endParaRPr lang="ko-KR" altLang="en-US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CCEB434-AEF0-4772-BAAB-BD878968911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743677" y="1595040"/>
            <a:ext cx="4396740" cy="220408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478AE99-2869-4AF2-92C4-2385510CDF6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989297" y="4454755"/>
            <a:ext cx="5905500" cy="18821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49A158E-D077-4393-A741-9E7A2DA91738}"/>
              </a:ext>
            </a:extLst>
          </p:cNvPr>
          <p:cNvSpPr txBox="1"/>
          <p:nvPr/>
        </p:nvSpPr>
        <p:spPr>
          <a:xfrm>
            <a:off x="6890901" y="3846157"/>
            <a:ext cx="4749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ko-KR" sz="12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최댓값보다 크거나</a:t>
            </a:r>
            <a:r>
              <a:rPr lang="en-US" altLang="ko-KR" sz="12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2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최솟값보다 작은 값 </a:t>
            </a:r>
            <a:r>
              <a:rPr lang="en-US" altLang="ko-KR" sz="12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= </a:t>
            </a:r>
            <a:r>
              <a:rPr lang="ko-KR" altLang="ko-KR" sz="1200" dirty="0">
                <a:solidFill>
                  <a:srgbClr val="0070C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이상치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로</a:t>
            </a:r>
            <a:r>
              <a:rPr lang="ko-KR" altLang="ko-KR" sz="12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간주</a:t>
            </a:r>
            <a:endParaRPr lang="ko-KR" altLang="en-US" sz="1000" dirty="0">
              <a:solidFill>
                <a:srgbClr val="FF3300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45" name="1/2 액자 44">
            <a:extLst>
              <a:ext uri="{FF2B5EF4-FFF2-40B4-BE49-F238E27FC236}">
                <a16:creationId xmlns:a16="http://schemas.microsoft.com/office/drawing/2014/main" id="{C731368D-ED1B-4047-9B30-6E8AF338C6E6}"/>
              </a:ext>
            </a:extLst>
          </p:cNvPr>
          <p:cNvSpPr/>
          <p:nvPr/>
        </p:nvSpPr>
        <p:spPr>
          <a:xfrm rot="13371491">
            <a:off x="8930890" y="4106139"/>
            <a:ext cx="251576" cy="249301"/>
          </a:xfrm>
          <a:prstGeom prst="halfFrame">
            <a:avLst>
              <a:gd name="adj1" fmla="val 22333"/>
              <a:gd name="adj2" fmla="val 21013"/>
            </a:avLst>
          </a:prstGeom>
          <a:solidFill>
            <a:srgbClr val="3B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CB44A3-D01E-42B9-8921-CA69EBC44D8E}"/>
              </a:ext>
            </a:extLst>
          </p:cNvPr>
          <p:cNvSpPr txBox="1"/>
          <p:nvPr/>
        </p:nvSpPr>
        <p:spPr>
          <a:xfrm>
            <a:off x="6115387" y="6312838"/>
            <a:ext cx="1256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2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이상치 제거</a:t>
            </a:r>
            <a:endParaRPr lang="ko-KR" altLang="en-US" sz="1000" dirty="0">
              <a:solidFill>
                <a:srgbClr val="FF3300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255F8C48-6002-4F30-B83A-03866B773E97}"/>
              </a:ext>
            </a:extLst>
          </p:cNvPr>
          <p:cNvSpPr/>
          <p:nvPr/>
        </p:nvSpPr>
        <p:spPr>
          <a:xfrm rot="16200000">
            <a:off x="10668508" y="2472336"/>
            <a:ext cx="331249" cy="259241"/>
          </a:xfrm>
          <a:prstGeom prst="rightArrow">
            <a:avLst/>
          </a:prstGeom>
          <a:noFill/>
          <a:ln w="38100" cap="rnd">
            <a:solidFill>
              <a:srgbClr val="0020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8974C130-AE90-43F9-888B-F8E8B662583B}"/>
              </a:ext>
            </a:extLst>
          </p:cNvPr>
          <p:cNvSpPr/>
          <p:nvPr/>
        </p:nvSpPr>
        <p:spPr>
          <a:xfrm rot="5400000">
            <a:off x="6935242" y="2502318"/>
            <a:ext cx="331249" cy="259241"/>
          </a:xfrm>
          <a:prstGeom prst="rightArrow">
            <a:avLst/>
          </a:prstGeom>
          <a:noFill/>
          <a:ln w="381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241DB09-78EE-48EA-9A85-CEC3E971A818}"/>
              </a:ext>
            </a:extLst>
          </p:cNvPr>
          <p:cNvSpPr/>
          <p:nvPr/>
        </p:nvSpPr>
        <p:spPr>
          <a:xfrm>
            <a:off x="1109594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9DE8A17-4726-4CE8-BC72-28A28A631D07}"/>
              </a:ext>
            </a:extLst>
          </p:cNvPr>
          <p:cNvSpPr/>
          <p:nvPr/>
        </p:nvSpPr>
        <p:spPr>
          <a:xfrm>
            <a:off x="2747825" y="4584078"/>
            <a:ext cx="338562" cy="34768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9859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944387" y="192572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233083" y="613873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935170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10511790" y="24097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9635617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19761"/>
            <a:ext cx="6686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분석내용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회귀분석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6785-31D6-4CE9-802B-00EC30A99EAD}"/>
              </a:ext>
            </a:extLst>
          </p:cNvPr>
          <p:cNvSpPr/>
          <p:nvPr/>
        </p:nvSpPr>
        <p:spPr>
          <a:xfrm>
            <a:off x="8814914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97F879-E64E-48E2-86DA-A4BCACAE37A8}"/>
              </a:ext>
            </a:extLst>
          </p:cNvPr>
          <p:cNvSpPr txBox="1"/>
          <p:nvPr/>
        </p:nvSpPr>
        <p:spPr>
          <a:xfrm>
            <a:off x="407368" y="984554"/>
            <a:ext cx="2088232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3.  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단순선형회귀분석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A542415-82B5-404B-930A-12DFCC937254}"/>
              </a:ext>
            </a:extLst>
          </p:cNvPr>
          <p:cNvSpPr/>
          <p:nvPr/>
        </p:nvSpPr>
        <p:spPr>
          <a:xfrm>
            <a:off x="1109594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58A5DB6-FBE3-4F15-A265-CE50562C90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56579" y="2184559"/>
            <a:ext cx="3886156" cy="28626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36BF97-7EF5-447B-9EAB-B8C604F7397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07580" y="1775619"/>
            <a:ext cx="2453640" cy="4089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172134-1CE8-4B56-8E90-EC093D04C22E}"/>
              </a:ext>
            </a:extLst>
          </p:cNvPr>
          <p:cNvSpPr txBox="1"/>
          <p:nvPr/>
        </p:nvSpPr>
        <p:spPr>
          <a:xfrm>
            <a:off x="1330483" y="1243977"/>
            <a:ext cx="591764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</a:t>
            </a:r>
            <a:r>
              <a:rPr lang="ko-KR" altLang="ko-KR" sz="1400" dirty="0" err="1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최소자승법</a:t>
            </a:r>
            <a:r>
              <a:rPr lang="en-US" altLang="ko-KR" sz="14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, OLS(Ordinary Least square)</a:t>
            </a:r>
            <a:r>
              <a:rPr lang="ko-KR" altLang="ko-KR" sz="14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를 활용</a:t>
            </a:r>
            <a:r>
              <a:rPr lang="ko-KR" altLang="en-US" sz="14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한</a:t>
            </a:r>
            <a:r>
              <a:rPr lang="ko-KR" altLang="ko-KR" sz="14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선형 회귀분석 </a:t>
            </a:r>
            <a:endParaRPr lang="ko-KR" altLang="en-US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446CC-2C38-4BB0-952A-7DD3C1269422}"/>
              </a:ext>
            </a:extLst>
          </p:cNvPr>
          <p:cNvSpPr txBox="1"/>
          <p:nvPr/>
        </p:nvSpPr>
        <p:spPr>
          <a:xfrm>
            <a:off x="10341601" y="2913121"/>
            <a:ext cx="1770952" cy="10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kern="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Courier New" panose="02070309020205020404" pitchFamily="49" charset="0"/>
              </a:rPr>
              <a:t>β0 : </a:t>
            </a:r>
            <a:r>
              <a:rPr lang="ko-KR" altLang="ko-KR" sz="1050" kern="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Courier New" panose="02070309020205020404" pitchFamily="49" charset="0"/>
              </a:rPr>
              <a:t>절편</a:t>
            </a:r>
            <a:r>
              <a:rPr lang="en-US" altLang="ko-KR" sz="1050" kern="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Courier New" panose="02070309020205020404" pitchFamily="49" charset="0"/>
              </a:rPr>
              <a:t>(Intercept </a:t>
            </a:r>
            <a:r>
              <a:rPr lang="en-US" altLang="ko-KR" sz="1050" kern="0" dirty="0" err="1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Courier New" panose="02070309020205020404" pitchFamily="49" charset="0"/>
              </a:rPr>
              <a:t>coef</a:t>
            </a:r>
            <a:r>
              <a:rPr lang="en-US" altLang="ko-KR" sz="1050" kern="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kern="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Courier New" panose="02070309020205020404" pitchFamily="49" charset="0"/>
              </a:rPr>
              <a:t>β1 : </a:t>
            </a:r>
            <a:r>
              <a:rPr lang="ko-KR" altLang="ko-KR" sz="1050" kern="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Courier New" panose="02070309020205020404" pitchFamily="49" charset="0"/>
              </a:rPr>
              <a:t>회귀계수</a:t>
            </a:r>
            <a:r>
              <a:rPr lang="en-US" altLang="ko-KR" sz="1050" kern="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Courier New" panose="02070309020205020404" pitchFamily="49" charset="0"/>
              </a:rPr>
              <a:t>(speed </a:t>
            </a:r>
            <a:r>
              <a:rPr lang="en-US" altLang="ko-KR" sz="1050" kern="0" dirty="0" err="1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Courier New" panose="02070309020205020404" pitchFamily="49" charset="0"/>
              </a:rPr>
              <a:t>coef</a:t>
            </a:r>
            <a:r>
              <a:rPr lang="en-US" altLang="ko-KR" sz="1050" kern="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kern="0" dirty="0">
                <a:solidFill>
                  <a:srgbClr val="00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Courier New" panose="02070309020205020404" pitchFamily="49" charset="0"/>
              </a:rPr>
              <a:t>      </a:t>
            </a:r>
            <a:r>
              <a:rPr lang="en-US" altLang="ko-KR" sz="1050" kern="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Courier New" panose="02070309020205020404" pitchFamily="49" charset="0"/>
              </a:rPr>
              <a:t>(</a:t>
            </a:r>
            <a:r>
              <a:rPr lang="ko-KR" altLang="ko-KR" sz="1050" kern="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Courier New" panose="02070309020205020404" pitchFamily="49" charset="0"/>
              </a:rPr>
              <a:t>기울기</a:t>
            </a:r>
            <a:r>
              <a:rPr lang="en-US" altLang="ko-KR" sz="1050" kern="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ko-KR" sz="1050" kern="0" dirty="0" err="1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MS Gothic" panose="020B0609070205080204" pitchFamily="49" charset="-128"/>
              </a:rPr>
              <a:t>ℇ</a:t>
            </a:r>
            <a:r>
              <a:rPr lang="en-US" altLang="ko-KR" sz="1050" kern="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Courier New" panose="02070309020205020404" pitchFamily="49" charset="0"/>
              </a:rPr>
              <a:t> : </a:t>
            </a:r>
            <a:r>
              <a:rPr lang="ko-KR" altLang="ko-KR" sz="1050" kern="0" dirty="0" err="1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Courier New" panose="02070309020205020404" pitchFamily="49" charset="0"/>
              </a:rPr>
              <a:t>오차항</a:t>
            </a:r>
            <a:endParaRPr lang="en-US" altLang="ko-KR" sz="1050" kern="0" dirty="0">
              <a:solidFill>
                <a:srgbClr val="000000"/>
              </a:solidFill>
              <a:effectLst/>
              <a:latin typeface="a시월구일1" panose="02020600000000000000" pitchFamily="18" charset="-127"/>
              <a:ea typeface="a시월구일1" panose="02020600000000000000" pitchFamily="18" charset="-127"/>
              <a:cs typeface="Courier New" panose="020703090202050204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456D93B-E47F-4B6E-89F9-B1A081C9399D}"/>
              </a:ext>
            </a:extLst>
          </p:cNvPr>
          <p:cNvGrpSpPr/>
          <p:nvPr/>
        </p:nvGrpSpPr>
        <p:grpSpPr>
          <a:xfrm>
            <a:off x="883190" y="1868759"/>
            <a:ext cx="3659158" cy="4578608"/>
            <a:chOff x="612935" y="2007645"/>
            <a:chExt cx="3659158" cy="45786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02903D9-7621-4EF3-90C7-331802FCD7B5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12935" y="2007645"/>
              <a:ext cx="3659158" cy="45786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7A8D7C-C470-45AD-97FB-0ABDA99DBDFB}"/>
                </a:ext>
              </a:extLst>
            </p:cNvPr>
            <p:cNvSpPr txBox="1"/>
            <p:nvPr/>
          </p:nvSpPr>
          <p:spPr>
            <a:xfrm>
              <a:off x="666995" y="5184272"/>
              <a:ext cx="486625" cy="276999"/>
            </a:xfrm>
            <a:custGeom>
              <a:avLst/>
              <a:gdLst>
                <a:gd name="connsiteX0" fmla="*/ 0 w 486625"/>
                <a:gd name="connsiteY0" fmla="*/ 0 h 276999"/>
                <a:gd name="connsiteX1" fmla="*/ 486625 w 486625"/>
                <a:gd name="connsiteY1" fmla="*/ 0 h 276999"/>
                <a:gd name="connsiteX2" fmla="*/ 486625 w 486625"/>
                <a:gd name="connsiteY2" fmla="*/ 276999 h 276999"/>
                <a:gd name="connsiteX3" fmla="*/ 0 w 486625"/>
                <a:gd name="connsiteY3" fmla="*/ 276999 h 276999"/>
                <a:gd name="connsiteX4" fmla="*/ 0 w 486625"/>
                <a:gd name="connsiteY4" fmla="*/ 0 h 2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625" h="276999" fill="none" extrusionOk="0">
                  <a:moveTo>
                    <a:pt x="0" y="0"/>
                  </a:moveTo>
                  <a:cubicBezTo>
                    <a:pt x="164923" y="-10018"/>
                    <a:pt x="376751" y="21181"/>
                    <a:pt x="486625" y="0"/>
                  </a:cubicBezTo>
                  <a:cubicBezTo>
                    <a:pt x="480701" y="125070"/>
                    <a:pt x="487243" y="209904"/>
                    <a:pt x="486625" y="276999"/>
                  </a:cubicBezTo>
                  <a:cubicBezTo>
                    <a:pt x="320673" y="256556"/>
                    <a:pt x="166978" y="297770"/>
                    <a:pt x="0" y="276999"/>
                  </a:cubicBezTo>
                  <a:cubicBezTo>
                    <a:pt x="-7969" y="211569"/>
                    <a:pt x="-6433" y="76976"/>
                    <a:pt x="0" y="0"/>
                  </a:cubicBezTo>
                  <a:close/>
                </a:path>
                <a:path w="486625" h="276999" stroke="0" extrusionOk="0">
                  <a:moveTo>
                    <a:pt x="0" y="0"/>
                  </a:moveTo>
                  <a:cubicBezTo>
                    <a:pt x="216109" y="367"/>
                    <a:pt x="257701" y="14825"/>
                    <a:pt x="486625" y="0"/>
                  </a:cubicBezTo>
                  <a:cubicBezTo>
                    <a:pt x="476410" y="55415"/>
                    <a:pt x="484604" y="167492"/>
                    <a:pt x="486625" y="276999"/>
                  </a:cubicBezTo>
                  <a:cubicBezTo>
                    <a:pt x="384617" y="281985"/>
                    <a:pt x="137844" y="273154"/>
                    <a:pt x="0" y="276999"/>
                  </a:cubicBezTo>
                  <a:cubicBezTo>
                    <a:pt x="1701" y="201515"/>
                    <a:pt x="8130" y="97577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>
              <a:noFill/>
              <a:extLst>
                <a:ext uri="{C807C97D-BFC1-408E-A445-0C87EB9F89A2}">
                  <ask:lineSketchStyleProps xmlns:ask="http://schemas.microsoft.com/office/drawing/2018/sketchyshapes" sd="313971691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병원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29988DD-8C40-46C1-B4E5-13327A02A17E}"/>
                </a:ext>
              </a:extLst>
            </p:cNvPr>
            <p:cNvSpPr/>
            <p:nvPr/>
          </p:nvSpPr>
          <p:spPr>
            <a:xfrm>
              <a:off x="2691473" y="4725144"/>
              <a:ext cx="431317" cy="7361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92151CF-9366-49A6-9941-D9BF7FFABB32}"/>
                </a:ext>
              </a:extLst>
            </p:cNvPr>
            <p:cNvSpPr/>
            <p:nvPr/>
          </p:nvSpPr>
          <p:spPr>
            <a:xfrm>
              <a:off x="623392" y="4725144"/>
              <a:ext cx="1080120" cy="7361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52D1B04-75B0-47F0-BF40-290E3F8B3B5F}"/>
                </a:ext>
              </a:extLst>
            </p:cNvPr>
            <p:cNvSpPr/>
            <p:nvPr/>
          </p:nvSpPr>
          <p:spPr>
            <a:xfrm>
              <a:off x="3006496" y="2307075"/>
              <a:ext cx="1265597" cy="2985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E947B6E2-F7F5-48DF-8EBB-7CE5F7F57CB6}"/>
              </a:ext>
            </a:extLst>
          </p:cNvPr>
          <p:cNvCxnSpPr>
            <a:cxnSpLocks/>
          </p:cNvCxnSpPr>
          <p:nvPr/>
        </p:nvCxnSpPr>
        <p:spPr>
          <a:xfrm flipV="1">
            <a:off x="1559496" y="1955862"/>
            <a:ext cx="5387028" cy="2553258"/>
          </a:xfrm>
          <a:prstGeom prst="bentConnector3">
            <a:avLst>
              <a:gd name="adj1" fmla="val 68672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E1B3F5A-30D0-4759-8E7E-31DC15E75259}"/>
              </a:ext>
            </a:extLst>
          </p:cNvPr>
          <p:cNvSpPr txBox="1"/>
          <p:nvPr/>
        </p:nvSpPr>
        <p:spPr>
          <a:xfrm>
            <a:off x="6693444" y="5597795"/>
            <a:ext cx="430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굴림" panose="020B0600000101010101" pitchFamily="50" charset="-127"/>
                <a:sym typeface="Wingdings" panose="05000000000000000000" pitchFamily="2" charset="2"/>
              </a:rPr>
              <a:t></a:t>
            </a:r>
            <a:r>
              <a:rPr lang="en-US" altLang="ko-KR" dirty="0">
                <a:solidFill>
                  <a:srgbClr val="00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굴림" panose="020B0600000101010101" pitchFamily="50" charset="-127"/>
                <a:sym typeface="Wingdings" panose="05000000000000000000" pitchFamily="2" charset="2"/>
              </a:rPr>
              <a:t> 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굴림" panose="020B0600000101010101" pitchFamily="50" charset="-127"/>
              </a:rPr>
              <a:t>병원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굴림" panose="020B0600000101010101" pitchFamily="50" charset="-127"/>
              </a:rPr>
              <a:t> 1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굴림" panose="020B0600000101010101" pitchFamily="50" charset="-127"/>
              </a:rPr>
              <a:t>개가 증가할 때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굴림" panose="020B0600000101010101" pitchFamily="50" charset="-127"/>
              </a:rPr>
              <a:t>, 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굴림" panose="020B0600000101010101" pitchFamily="50" charset="-127"/>
              </a:rPr>
              <a:t>           ‘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굴림" panose="020B0600000101010101" pitchFamily="50" charset="-127"/>
              </a:rPr>
              <a:t>청년인구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굴림" panose="020B0600000101010101" pitchFamily="50" charset="-127"/>
              </a:rPr>
              <a:t>’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굴림" panose="020B0600000101010101" pitchFamily="50" charset="-127"/>
              </a:rPr>
              <a:t>는 약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굴림" panose="020B0600000101010101" pitchFamily="50" charset="-127"/>
              </a:rPr>
              <a:t>127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굴림" panose="020B0600000101010101" pitchFamily="50" charset="-127"/>
              </a:rPr>
              <a:t>명 증가한다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굴림" panose="020B0600000101010101" pitchFamily="50" charset="-127"/>
              </a:rPr>
              <a:t>.</a:t>
            </a:r>
            <a:endParaRPr lang="ko-KR" altLang="en-US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EC1C1FB-4484-494F-8CC9-5E0711EFFFD8}"/>
              </a:ext>
            </a:extLst>
          </p:cNvPr>
          <p:cNvCxnSpPr>
            <a:cxnSpLocks/>
          </p:cNvCxnSpPr>
          <p:nvPr/>
        </p:nvCxnSpPr>
        <p:spPr>
          <a:xfrm>
            <a:off x="1559718" y="4509120"/>
            <a:ext cx="0" cy="77138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214D6D8-B90B-4FAE-A3B3-5EED811C9826}"/>
              </a:ext>
            </a:extLst>
          </p:cNvPr>
          <p:cNvSpPr txBox="1"/>
          <p:nvPr/>
        </p:nvSpPr>
        <p:spPr>
          <a:xfrm>
            <a:off x="7235139" y="1511818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회귀식</a:t>
            </a:r>
            <a:endParaRPr lang="ko-KR" altLang="en-US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4048082-EA6D-44AD-B23A-327E931BEA19}"/>
              </a:ext>
            </a:extLst>
          </p:cNvPr>
          <p:cNvCxnSpPr>
            <a:cxnSpLocks/>
          </p:cNvCxnSpPr>
          <p:nvPr/>
        </p:nvCxnSpPr>
        <p:spPr>
          <a:xfrm>
            <a:off x="7204403" y="6309320"/>
            <a:ext cx="37161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709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944387" y="192572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233083" y="613873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935170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10511790" y="24097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9635617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19761"/>
            <a:ext cx="6686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분석내용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회귀분석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6785-31D6-4CE9-802B-00EC30A99EAD}"/>
              </a:ext>
            </a:extLst>
          </p:cNvPr>
          <p:cNvSpPr/>
          <p:nvPr/>
        </p:nvSpPr>
        <p:spPr>
          <a:xfrm>
            <a:off x="8814914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003D880-1592-40A3-9EB5-3175482F783F}"/>
              </a:ext>
            </a:extLst>
          </p:cNvPr>
          <p:cNvSpPr/>
          <p:nvPr/>
        </p:nvSpPr>
        <p:spPr>
          <a:xfrm>
            <a:off x="1109594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6FEED6-3500-47C8-BF84-E43570B1C3E3}"/>
              </a:ext>
            </a:extLst>
          </p:cNvPr>
          <p:cNvSpPr txBox="1"/>
          <p:nvPr/>
        </p:nvSpPr>
        <p:spPr>
          <a:xfrm>
            <a:off x="479374" y="930206"/>
            <a:ext cx="1800202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4</a:t>
            </a:r>
            <a:r>
              <a:rPr lang="en-US" altLang="ko-KR" sz="1600">
                <a:latin typeface="a시월구일1" panose="02020600000000000000" pitchFamily="18" charset="-127"/>
                <a:ea typeface="a시월구일1" panose="02020600000000000000" pitchFamily="18" charset="-127"/>
              </a:rPr>
              <a:t>.  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다중회귀분석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1773D4-E2ED-457E-B067-A7E324F12FED}"/>
              </a:ext>
            </a:extLst>
          </p:cNvPr>
          <p:cNvSpPr txBox="1"/>
          <p:nvPr/>
        </p:nvSpPr>
        <p:spPr>
          <a:xfrm>
            <a:off x="2279576" y="908720"/>
            <a:ext cx="2029213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s"/>
            </a:pPr>
            <a:r>
              <a:rPr lang="ko-KR" altLang="en-US" sz="14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다중공선성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s"/>
            </a:pP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VIF(</a:t>
            </a:r>
            <a:r>
              <a:rPr lang="ko-KR" altLang="en-US" sz="14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분산팽창요인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)</a:t>
            </a:r>
            <a:endParaRPr lang="ko-KR" altLang="en-US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D13B879-4BD4-4D85-82AC-949B2A1E9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752274"/>
              </p:ext>
            </p:extLst>
          </p:nvPr>
        </p:nvGraphicFramePr>
        <p:xfrm>
          <a:off x="8176999" y="4471948"/>
          <a:ext cx="3124262" cy="137151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68107">
                  <a:extLst>
                    <a:ext uri="{9D8B030D-6E8A-4147-A177-3AD203B41FA5}">
                      <a16:colId xmlns:a16="http://schemas.microsoft.com/office/drawing/2014/main" val="822094589"/>
                    </a:ext>
                  </a:extLst>
                </a:gridCol>
                <a:gridCol w="831215">
                  <a:extLst>
                    <a:ext uri="{9D8B030D-6E8A-4147-A177-3AD203B41FA5}">
                      <a16:colId xmlns:a16="http://schemas.microsoft.com/office/drawing/2014/main" val="837022854"/>
                    </a:ext>
                  </a:extLst>
                </a:gridCol>
                <a:gridCol w="739140">
                  <a:extLst>
                    <a:ext uri="{9D8B030D-6E8A-4147-A177-3AD203B41FA5}">
                      <a16:colId xmlns:a16="http://schemas.microsoft.com/office/drawing/2014/main" val="111220624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727942199"/>
                    </a:ext>
                  </a:extLst>
                </a:gridCol>
              </a:tblGrid>
              <a:tr h="2193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</a:pPr>
                      <a:r>
                        <a:rPr lang="en-US" sz="9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 </a:t>
                      </a:r>
                      <a:endParaRPr lang="ko-KR" sz="900" b="0" kern="100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</a:pPr>
                      <a:r>
                        <a:rPr lang="en-US" sz="9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R-squared</a:t>
                      </a:r>
                      <a:endParaRPr lang="ko-KR" sz="900" b="0" kern="100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</a:pPr>
                      <a:r>
                        <a:rPr lang="en-US" sz="900" b="0" kern="100" dirty="0" err="1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coef</a:t>
                      </a:r>
                      <a:endParaRPr lang="ko-KR" sz="900" b="0" kern="100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</a:pPr>
                      <a:r>
                        <a:rPr lang="en-US" sz="9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P&gt;|t|</a:t>
                      </a:r>
                      <a:endParaRPr lang="ko-KR" sz="900" b="0" kern="100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876706"/>
                  </a:ext>
                </a:extLst>
              </a:tr>
              <a:tr h="2193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</a:pPr>
                      <a:r>
                        <a:rPr lang="ko-KR" sz="9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병원</a:t>
                      </a:r>
                      <a:endParaRPr lang="ko-KR" sz="900" b="0" kern="100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</a:pPr>
                      <a:r>
                        <a:rPr lang="en-US" sz="9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0.768</a:t>
                      </a:r>
                      <a:endParaRPr lang="ko-KR" sz="900" b="0" kern="100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</a:pPr>
                      <a:r>
                        <a:rPr lang="en-US" sz="900" b="0" kern="10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127.9380</a:t>
                      </a:r>
                      <a:endParaRPr lang="ko-KR" sz="900" b="0" kern="10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</a:pPr>
                      <a:r>
                        <a:rPr lang="en-US" sz="900" b="0" kern="10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0.000</a:t>
                      </a:r>
                      <a:endParaRPr lang="ko-KR" sz="900" b="0" kern="10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223553"/>
                  </a:ext>
                </a:extLst>
              </a:tr>
              <a:tr h="2193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</a:pPr>
                      <a:r>
                        <a:rPr lang="ko-KR" sz="9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초중고</a:t>
                      </a:r>
                      <a:endParaRPr lang="ko-KR" sz="900" b="0" kern="100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</a:pPr>
                      <a:r>
                        <a:rPr lang="en-US" sz="9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0.488</a:t>
                      </a:r>
                      <a:endParaRPr lang="ko-KR" sz="900" b="0" kern="100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</a:pPr>
                      <a:r>
                        <a:rPr lang="en-US" sz="9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542.8646</a:t>
                      </a:r>
                      <a:endParaRPr lang="ko-KR" sz="900" b="0" kern="100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</a:pPr>
                      <a:r>
                        <a:rPr lang="en-US" sz="900" b="0" kern="10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0.000</a:t>
                      </a:r>
                      <a:endParaRPr lang="ko-KR" sz="900" b="0" kern="10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145373"/>
                  </a:ext>
                </a:extLst>
              </a:tr>
              <a:tr h="2193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</a:pPr>
                      <a:r>
                        <a:rPr lang="ko-KR" sz="9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경찰서</a:t>
                      </a:r>
                      <a:endParaRPr lang="ko-KR" sz="900" b="0" kern="100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</a:pPr>
                      <a:r>
                        <a:rPr lang="en-US" sz="9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0.351</a:t>
                      </a:r>
                      <a:endParaRPr lang="ko-KR" sz="900" b="0" kern="100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</a:pPr>
                      <a:r>
                        <a:rPr lang="en-US" sz="9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7283.9404</a:t>
                      </a:r>
                      <a:endParaRPr lang="ko-KR" sz="900" b="0" kern="100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</a:pPr>
                      <a:r>
                        <a:rPr lang="en-US" sz="900" b="0" kern="10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0.000</a:t>
                      </a:r>
                      <a:endParaRPr lang="ko-KR" sz="900" b="0" kern="10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396413"/>
                  </a:ext>
                </a:extLst>
              </a:tr>
              <a:tr h="27456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</a:pPr>
                      <a:r>
                        <a:rPr lang="ko-KR" sz="9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소형상업시설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</a:pPr>
                      <a:r>
                        <a:rPr lang="en-US" sz="900" b="0" kern="10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0.640</a:t>
                      </a:r>
                      <a:endParaRPr lang="ko-KR" sz="900" b="0" kern="10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</a:pPr>
                      <a:r>
                        <a:rPr lang="en-US" sz="9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13.1770</a:t>
                      </a:r>
                      <a:endParaRPr lang="ko-KR" sz="900" b="0" kern="100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</a:pPr>
                      <a:r>
                        <a:rPr lang="en-US" sz="9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0.000</a:t>
                      </a:r>
                      <a:endParaRPr lang="ko-KR" sz="900" b="0" kern="100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390569"/>
                  </a:ext>
                </a:extLst>
              </a:tr>
              <a:tr h="2193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</a:pPr>
                      <a:r>
                        <a:rPr lang="ko-KR" sz="9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행정기관</a:t>
                      </a:r>
                      <a:endParaRPr lang="ko-KR" sz="900" b="0" kern="100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</a:pPr>
                      <a:r>
                        <a:rPr lang="en-US" sz="900" b="0" kern="10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0.560</a:t>
                      </a:r>
                      <a:endParaRPr lang="ko-KR" sz="900" b="0" kern="10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</a:pPr>
                      <a:r>
                        <a:rPr lang="en-US" sz="900" b="0" kern="10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5017.1700</a:t>
                      </a:r>
                      <a:endParaRPr lang="ko-KR" sz="900" b="0" kern="10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</a:pPr>
                      <a:r>
                        <a:rPr lang="en-US" sz="9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0.000</a:t>
                      </a:r>
                      <a:endParaRPr lang="ko-KR" sz="900" b="0" kern="100" dirty="0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21149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996AB19-D3B3-44E6-BAD5-069B24776789}"/>
              </a:ext>
            </a:extLst>
          </p:cNvPr>
          <p:cNvSpPr txBox="1"/>
          <p:nvPr/>
        </p:nvSpPr>
        <p:spPr>
          <a:xfrm>
            <a:off x="7438624" y="1746813"/>
            <a:ext cx="4343707" cy="877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 </a:t>
            </a:r>
            <a:r>
              <a:rPr lang="ko-KR" altLang="ko-KR" sz="1200" kern="1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유의미하지 않은 변수</a:t>
            </a:r>
            <a:r>
              <a:rPr lang="en-US" altLang="ko-KR" sz="1200" kern="1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공항</a:t>
            </a:r>
            <a:r>
              <a:rPr lang="en-US" altLang="ko-KR" sz="1200" kern="1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기차역</a:t>
            </a:r>
            <a:r>
              <a:rPr lang="en-US" altLang="ko-KR" sz="1200" kern="1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버스터미널</a:t>
            </a:r>
            <a:r>
              <a:rPr lang="en-US" altLang="ko-KR" sz="1200" kern="1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) </a:t>
            </a:r>
            <a:r>
              <a:rPr lang="ko-KR" altLang="ko-KR" sz="1200" kern="1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제거</a:t>
            </a:r>
            <a:endParaRPr lang="ko-KR" altLang="ko-KR" sz="1200" kern="100" dirty="0">
              <a:effectLst/>
              <a:latin typeface="a시월구일1" panose="02020600000000000000" pitchFamily="18" charset="-127"/>
              <a:ea typeface="a시월구일1" panose="02020600000000000000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</a:t>
            </a:r>
            <a:r>
              <a:rPr lang="ko-KR" altLang="ko-KR" sz="1200" kern="1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다른 변수들과 강한 상관관계를 가진 </a:t>
            </a:r>
            <a:r>
              <a:rPr lang="en-US" altLang="ko-KR" sz="1200" kern="1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‘</a:t>
            </a:r>
            <a:r>
              <a:rPr lang="ko-KR" altLang="ko-KR" sz="1200" kern="1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소형상업시설</a:t>
            </a:r>
            <a:r>
              <a:rPr lang="en-US" altLang="ko-KR" sz="1200" kern="1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’ </a:t>
            </a:r>
            <a:r>
              <a:rPr lang="ko-KR" altLang="ko-KR" sz="1200" kern="1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제거</a:t>
            </a:r>
            <a:endParaRPr lang="ko-KR" altLang="ko-KR" sz="1200" kern="100" dirty="0">
              <a:effectLst/>
              <a:latin typeface="a시월구일1" panose="02020600000000000000" pitchFamily="18" charset="-127"/>
              <a:ea typeface="a시월구일1" panose="02020600000000000000" pitchFamily="18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"/>
            </a:pPr>
            <a:r>
              <a:rPr lang="en-US" altLang="ko-KR" sz="1200" kern="1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VIF </a:t>
            </a:r>
            <a:r>
              <a:rPr lang="ko-KR" altLang="en-US" sz="1200" kern="100" dirty="0">
                <a:solidFill>
                  <a:srgbClr val="00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재</a:t>
            </a:r>
            <a:r>
              <a:rPr lang="ko-KR" altLang="ko-KR" sz="1200" kern="1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확인</a:t>
            </a:r>
            <a:endParaRPr lang="ko-KR" altLang="ko-KR" sz="1200" kern="100" dirty="0">
              <a:effectLst/>
              <a:latin typeface="a시월구일1" panose="02020600000000000000" pitchFamily="18" charset="-127"/>
              <a:ea typeface="a시월구일1" panose="02020600000000000000" pitchFamily="18" charset="-127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2ED155-6EC2-4986-BB7F-52845CBFCFF6}"/>
              </a:ext>
            </a:extLst>
          </p:cNvPr>
          <p:cNvSpPr txBox="1"/>
          <p:nvPr/>
        </p:nvSpPr>
        <p:spPr>
          <a:xfrm>
            <a:off x="10148020" y="5889354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*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의미 있는 변수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41538CD-E361-42ED-90CB-4AEEEEE940AB}"/>
              </a:ext>
            </a:extLst>
          </p:cNvPr>
          <p:cNvGrpSpPr/>
          <p:nvPr/>
        </p:nvGrpSpPr>
        <p:grpSpPr>
          <a:xfrm>
            <a:off x="656105" y="1746813"/>
            <a:ext cx="6717794" cy="4868191"/>
            <a:chOff x="354472" y="1835306"/>
            <a:chExt cx="6717794" cy="48681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B25494-4DDB-48E5-86E0-B44C1A210C23}"/>
                </a:ext>
              </a:extLst>
            </p:cNvPr>
            <p:cNvSpPr txBox="1"/>
            <p:nvPr/>
          </p:nvSpPr>
          <p:spPr>
            <a:xfrm>
              <a:off x="354472" y="6132956"/>
              <a:ext cx="3622497" cy="570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*</a:t>
              </a:r>
              <a:r>
                <a:rPr lang="ko-KR" altLang="en-US" sz="11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소형상업시설 </a:t>
              </a:r>
              <a:r>
                <a:rPr lang="ko-KR" altLang="en-US" sz="1100" dirty="0">
                  <a:latin typeface="a시월구일1" panose="02020600000000000000" pitchFamily="18" charset="-127"/>
                  <a:ea typeface="a시월구일1" panose="02020600000000000000" pitchFamily="18" charset="-127"/>
                  <a:sym typeface="Wingdings" panose="05000000000000000000" pitchFamily="2" charset="2"/>
                </a:rPr>
                <a:t> </a:t>
              </a:r>
              <a:r>
                <a:rPr lang="ko-KR" altLang="en-US" sz="11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다른 변수들과 강한 상관관계</a:t>
              </a:r>
              <a:endParaRPr lang="en-US" altLang="ko-KR" sz="11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*</a:t>
              </a:r>
              <a:r>
                <a:rPr lang="ko-KR" altLang="en-US" sz="1100" dirty="0" err="1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다중공선성</a:t>
              </a:r>
              <a:r>
                <a:rPr lang="ko-KR" altLang="en-US" sz="11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 존재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42280AA-7A2B-4076-A8B3-E9DD7EDA0368}"/>
                </a:ext>
              </a:extLst>
            </p:cNvPr>
            <p:cNvSpPr/>
            <p:nvPr/>
          </p:nvSpPr>
          <p:spPr>
            <a:xfrm>
              <a:off x="385717" y="1835306"/>
              <a:ext cx="6686549" cy="4862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D789025-59AD-4E18-8A2F-4C02CE12007F}"/>
                </a:ext>
              </a:extLst>
            </p:cNvPr>
            <p:cNvGrpSpPr/>
            <p:nvPr/>
          </p:nvGrpSpPr>
          <p:grpSpPr>
            <a:xfrm>
              <a:off x="433249" y="1920569"/>
              <a:ext cx="6513275" cy="4128650"/>
              <a:chOff x="433249" y="1843774"/>
              <a:chExt cx="6513275" cy="4128650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091542C-B0C8-4067-A0A5-302A410419A7}"/>
                  </a:ext>
                </a:extLst>
              </p:cNvPr>
              <p:cNvGrpSpPr/>
              <p:nvPr/>
            </p:nvGrpSpPr>
            <p:grpSpPr>
              <a:xfrm>
                <a:off x="433249" y="1843774"/>
                <a:ext cx="6513275" cy="4128650"/>
                <a:chOff x="433249" y="1843774"/>
                <a:chExt cx="6513275" cy="4128650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73609812-9F2D-471E-9440-40B491C7C529}"/>
                    </a:ext>
                  </a:extLst>
                </p:cNvPr>
                <p:cNvPicPr/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500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3249" y="1843774"/>
                  <a:ext cx="3099807" cy="4128650"/>
                </a:xfrm>
                <a:prstGeom prst="rect">
                  <a:avLst/>
                </a:prstGeom>
              </p:spPr>
            </p:pic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69502D1-CF0B-46E7-B06F-ECCDEBF7D2E0}"/>
                    </a:ext>
                  </a:extLst>
                </p:cNvPr>
                <p:cNvSpPr/>
                <p:nvPr/>
              </p:nvSpPr>
              <p:spPr>
                <a:xfrm>
                  <a:off x="695400" y="3933056"/>
                  <a:ext cx="720080" cy="24833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1AA24174-5527-4726-A14D-EAD0559E06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215" y="4125981"/>
                  <a:ext cx="2063489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0B511993-8E88-4BF9-9112-51B7CEF48500}"/>
                    </a:ext>
                  </a:extLst>
                </p:cNvPr>
                <p:cNvPicPr/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05871" y="1844824"/>
                  <a:ext cx="2740653" cy="4104565"/>
                </a:xfrm>
                <a:prstGeom prst="rect">
                  <a:avLst/>
                </a:prstGeom>
              </p:spPr>
            </p:pic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0B34895A-8355-46BC-9637-09B6AEC54C8C}"/>
                    </a:ext>
                  </a:extLst>
                </p:cNvPr>
                <p:cNvSpPr/>
                <p:nvPr/>
              </p:nvSpPr>
              <p:spPr>
                <a:xfrm>
                  <a:off x="695400" y="2161976"/>
                  <a:ext cx="2837656" cy="248317"/>
                </a:xfrm>
                <a:prstGeom prst="rect">
                  <a:avLst/>
                </a:prstGeom>
                <a:solidFill>
                  <a:schemeClr val="accent5">
                    <a:alpha val="3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86FFDCAD-7965-41A7-B0EA-3AB860DF48E6}"/>
                    </a:ext>
                  </a:extLst>
                </p:cNvPr>
                <p:cNvSpPr/>
                <p:nvPr/>
              </p:nvSpPr>
              <p:spPr>
                <a:xfrm>
                  <a:off x="695400" y="2895661"/>
                  <a:ext cx="2837656" cy="248317"/>
                </a:xfrm>
                <a:prstGeom prst="rect">
                  <a:avLst/>
                </a:prstGeom>
                <a:solidFill>
                  <a:schemeClr val="accent5">
                    <a:alpha val="2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DD66D477-A918-48DA-93DE-B9BF70F6235F}"/>
                    </a:ext>
                  </a:extLst>
                </p:cNvPr>
                <p:cNvSpPr/>
                <p:nvPr/>
              </p:nvSpPr>
              <p:spPr>
                <a:xfrm>
                  <a:off x="695400" y="3652894"/>
                  <a:ext cx="2837656" cy="248317"/>
                </a:xfrm>
                <a:prstGeom prst="rect">
                  <a:avLst/>
                </a:prstGeom>
                <a:solidFill>
                  <a:schemeClr val="accent5">
                    <a:alpha val="2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0A815AE8-B747-44A3-9762-432AC2594B11}"/>
                    </a:ext>
                  </a:extLst>
                </p:cNvPr>
                <p:cNvSpPr/>
                <p:nvPr/>
              </p:nvSpPr>
              <p:spPr>
                <a:xfrm>
                  <a:off x="662516" y="4927513"/>
                  <a:ext cx="2837656" cy="248317"/>
                </a:xfrm>
                <a:prstGeom prst="rect">
                  <a:avLst/>
                </a:prstGeom>
                <a:solidFill>
                  <a:schemeClr val="accent5">
                    <a:alpha val="2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9" name="직선 화살표 연결선 38">
                  <a:extLst>
                    <a:ext uri="{FF2B5EF4-FFF2-40B4-BE49-F238E27FC236}">
                      <a16:creationId xmlns:a16="http://schemas.microsoft.com/office/drawing/2014/main" id="{ACDC32B2-93E6-4710-B903-5E3BBB25C0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4691" y="2286134"/>
                  <a:ext cx="671488" cy="89600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id="{2CFFD30B-79D6-418F-9040-D4323E6A1C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4691" y="3027767"/>
                  <a:ext cx="671488" cy="370282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0C918EEF-D433-4F8A-8E34-89577D1351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0923" y="3757447"/>
                  <a:ext cx="675256" cy="299778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>
                  <a:extLst>
                    <a:ext uri="{FF2B5EF4-FFF2-40B4-BE49-F238E27FC236}">
                      <a16:creationId xmlns:a16="http://schemas.microsoft.com/office/drawing/2014/main" id="{EE9B72F1-A1FD-44EC-ACFD-0DDED63D8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33056" y="5080517"/>
                  <a:ext cx="681246" cy="0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2F4713C-E6B9-415D-92DC-83B0AEE54BB0}"/>
                  </a:ext>
                </a:extLst>
              </p:cNvPr>
              <p:cNvSpPr/>
              <p:nvPr/>
            </p:nvSpPr>
            <p:spPr>
              <a:xfrm>
                <a:off x="4434091" y="2240260"/>
                <a:ext cx="2509311" cy="324644"/>
              </a:xfrm>
              <a:prstGeom prst="rect">
                <a:avLst/>
              </a:prstGeom>
              <a:solidFill>
                <a:schemeClr val="accent5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704AC0D-6528-4859-B004-05EB666ABDF6}"/>
                  </a:ext>
                </a:extLst>
              </p:cNvPr>
              <p:cNvSpPr/>
              <p:nvPr/>
            </p:nvSpPr>
            <p:spPr>
              <a:xfrm>
                <a:off x="4434091" y="3248372"/>
                <a:ext cx="2512433" cy="324644"/>
              </a:xfrm>
              <a:prstGeom prst="rect">
                <a:avLst/>
              </a:prstGeom>
              <a:solidFill>
                <a:schemeClr val="accent5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640E6AD-6B18-44FA-B994-A25BDBDDD6E3}"/>
                  </a:ext>
                </a:extLst>
              </p:cNvPr>
              <p:cNvSpPr/>
              <p:nvPr/>
            </p:nvSpPr>
            <p:spPr>
              <a:xfrm>
                <a:off x="4489407" y="3901211"/>
                <a:ext cx="2453996" cy="324644"/>
              </a:xfrm>
              <a:prstGeom prst="rect">
                <a:avLst/>
              </a:prstGeom>
              <a:solidFill>
                <a:schemeClr val="accent5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F8D3381-2F6C-4E92-9DE6-244203F1E047}"/>
                  </a:ext>
                </a:extLst>
              </p:cNvPr>
              <p:cNvSpPr/>
              <p:nvPr/>
            </p:nvSpPr>
            <p:spPr>
              <a:xfrm>
                <a:off x="4492528" y="4927513"/>
                <a:ext cx="2453996" cy="301688"/>
              </a:xfrm>
              <a:prstGeom prst="rect">
                <a:avLst/>
              </a:prstGeom>
              <a:solidFill>
                <a:schemeClr val="accent5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FC0B93E-D104-4E59-9EEE-C926D4F7E4D5}"/>
              </a:ext>
            </a:extLst>
          </p:cNvPr>
          <p:cNvSpPr txBox="1"/>
          <p:nvPr/>
        </p:nvSpPr>
        <p:spPr>
          <a:xfrm>
            <a:off x="8032275" y="4104301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단순회귀분석 결과</a:t>
            </a:r>
          </a:p>
        </p:txBody>
      </p:sp>
      <p:sp>
        <p:nvSpPr>
          <p:cNvPr id="59" name="1/2 액자 58">
            <a:extLst>
              <a:ext uri="{FF2B5EF4-FFF2-40B4-BE49-F238E27FC236}">
                <a16:creationId xmlns:a16="http://schemas.microsoft.com/office/drawing/2014/main" id="{9E5C0B86-0E61-4569-A481-19325284C785}"/>
              </a:ext>
            </a:extLst>
          </p:cNvPr>
          <p:cNvSpPr/>
          <p:nvPr/>
        </p:nvSpPr>
        <p:spPr>
          <a:xfrm rot="19030965">
            <a:off x="7597436" y="5056587"/>
            <a:ext cx="251576" cy="249301"/>
          </a:xfrm>
          <a:prstGeom prst="halfFrame">
            <a:avLst>
              <a:gd name="adj1" fmla="val 22333"/>
              <a:gd name="adj2" fmla="val 21013"/>
            </a:avLst>
          </a:prstGeom>
          <a:solidFill>
            <a:srgbClr val="3B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554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944387" y="192572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233083" y="613873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935170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10511788" y="235050"/>
            <a:ext cx="64771" cy="97518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9635617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41484"/>
            <a:ext cx="3906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분석내용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회귀분석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6785-31D6-4CE9-802B-00EC30A99EAD}"/>
              </a:ext>
            </a:extLst>
          </p:cNvPr>
          <p:cNvSpPr/>
          <p:nvPr/>
        </p:nvSpPr>
        <p:spPr>
          <a:xfrm>
            <a:off x="8814914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003D880-1592-40A3-9EB5-3175482F783F}"/>
              </a:ext>
            </a:extLst>
          </p:cNvPr>
          <p:cNvSpPr/>
          <p:nvPr/>
        </p:nvSpPr>
        <p:spPr>
          <a:xfrm>
            <a:off x="1109594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6FEED6-3500-47C8-BF84-E43570B1C3E3}"/>
              </a:ext>
            </a:extLst>
          </p:cNvPr>
          <p:cNvSpPr txBox="1"/>
          <p:nvPr/>
        </p:nvSpPr>
        <p:spPr>
          <a:xfrm>
            <a:off x="479376" y="930206"/>
            <a:ext cx="1584176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4.  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변수선택법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23B423-B9D5-470D-9021-FC912F185FEE}"/>
              </a:ext>
            </a:extLst>
          </p:cNvPr>
          <p:cNvSpPr txBox="1"/>
          <p:nvPr/>
        </p:nvSpPr>
        <p:spPr>
          <a:xfrm>
            <a:off x="6735933" y="5843793"/>
            <a:ext cx="2409564" cy="6955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병원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초중고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경찰서 </a:t>
            </a:r>
            <a:endParaRPr lang="en-US" altLang="ko-KR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청년인구와 </a:t>
            </a:r>
            <a:r>
              <a:rPr lang="ko-KR" altLang="en-US" sz="1600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양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의 상관관계</a:t>
            </a:r>
            <a:endParaRPr lang="ko-KR" altLang="en-US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86C598-518E-4AED-B12C-BEA0821D041C}"/>
              </a:ext>
            </a:extLst>
          </p:cNvPr>
          <p:cNvSpPr txBox="1"/>
          <p:nvPr/>
        </p:nvSpPr>
        <p:spPr>
          <a:xfrm>
            <a:off x="9522461" y="5843792"/>
            <a:ext cx="2409564" cy="6955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숙박시설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법원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_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교도소</a:t>
            </a:r>
            <a:endParaRPr lang="en-US" altLang="ko-KR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청년인구와 </a:t>
            </a:r>
            <a:r>
              <a:rPr lang="ko-KR" altLang="en-US" sz="16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음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의 상관관계</a:t>
            </a:r>
            <a:endParaRPr lang="ko-KR" altLang="en-US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EE5F28-2D07-47B7-A6D9-876E9B1A8947}"/>
              </a:ext>
            </a:extLst>
          </p:cNvPr>
          <p:cNvGrpSpPr/>
          <p:nvPr/>
        </p:nvGrpSpPr>
        <p:grpSpPr>
          <a:xfrm>
            <a:off x="760537" y="1916832"/>
            <a:ext cx="3823295" cy="4778301"/>
            <a:chOff x="780084" y="1564047"/>
            <a:chExt cx="3386468" cy="486271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42046E8-DC38-4BD7-A5B6-C878EBFD3718}"/>
                </a:ext>
              </a:extLst>
            </p:cNvPr>
            <p:cNvGrpSpPr/>
            <p:nvPr/>
          </p:nvGrpSpPr>
          <p:grpSpPr>
            <a:xfrm>
              <a:off x="780084" y="1564047"/>
              <a:ext cx="3386468" cy="4862715"/>
              <a:chOff x="780084" y="1564047"/>
              <a:chExt cx="3386468" cy="4862715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556D459E-1045-479C-957C-273B8BC67D84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860" y="1564047"/>
                <a:ext cx="3377692" cy="4862715"/>
              </a:xfrm>
              <a:prstGeom prst="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0F919F4F-9CB8-4422-A03E-974611FE5497}"/>
                  </a:ext>
                </a:extLst>
              </p:cNvPr>
              <p:cNvSpPr/>
              <p:nvPr/>
            </p:nvSpPr>
            <p:spPr>
              <a:xfrm>
                <a:off x="780084" y="3861048"/>
                <a:ext cx="1283467" cy="165618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C88B8D3-7DC1-427B-86D1-C4076720A24D}"/>
                  </a:ext>
                </a:extLst>
              </p:cNvPr>
              <p:cNvSpPr/>
              <p:nvPr/>
            </p:nvSpPr>
            <p:spPr>
              <a:xfrm>
                <a:off x="2809299" y="3875788"/>
                <a:ext cx="406382" cy="165618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CB768513-8604-4DA2-9B84-8691B398B980}"/>
                  </a:ext>
                </a:extLst>
              </p:cNvPr>
              <p:cNvSpPr/>
              <p:nvPr/>
            </p:nvSpPr>
            <p:spPr>
              <a:xfrm>
                <a:off x="2674226" y="2029115"/>
                <a:ext cx="1261534" cy="268893"/>
              </a:xfrm>
              <a:prstGeom prst="rect">
                <a:avLst/>
              </a:prstGeom>
              <a:solidFill>
                <a:schemeClr val="accent1">
                  <a:lumMod val="75000"/>
                  <a:alpha val="46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F57CAA8-9792-4BDE-8171-C92B2B8AA3FF}"/>
                </a:ext>
              </a:extLst>
            </p:cNvPr>
            <p:cNvSpPr/>
            <p:nvPr/>
          </p:nvSpPr>
          <p:spPr>
            <a:xfrm>
              <a:off x="2809299" y="2911315"/>
              <a:ext cx="1126461" cy="201781"/>
            </a:xfrm>
            <a:prstGeom prst="rect">
              <a:avLst/>
            </a:prstGeom>
            <a:solidFill>
              <a:schemeClr val="accent1">
                <a:lumMod val="75000"/>
                <a:alpha val="46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103B296-2181-4EB7-A9EC-080BFD3D2B34}"/>
              </a:ext>
            </a:extLst>
          </p:cNvPr>
          <p:cNvSpPr txBox="1"/>
          <p:nvPr/>
        </p:nvSpPr>
        <p:spPr>
          <a:xfrm>
            <a:off x="1448321" y="1218785"/>
            <a:ext cx="4455243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s"/>
            </a:pPr>
            <a:r>
              <a:rPr lang="en-US" altLang="ko-KR" sz="14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AIC</a:t>
            </a:r>
            <a:r>
              <a:rPr lang="ko-KR" altLang="ko-KR" sz="14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를 기준으로 </a:t>
            </a:r>
            <a:r>
              <a:rPr lang="en-US" altLang="ko-KR" sz="14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AIC </a:t>
            </a:r>
            <a:r>
              <a:rPr lang="ko-KR" altLang="ko-KR" sz="14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값이 최소가 되는 모형 선택</a:t>
            </a:r>
            <a:endParaRPr lang="en-US" altLang="ko-KR" sz="1400" dirty="0">
              <a:effectLst/>
              <a:latin typeface="a시월구일1" panose="02020600000000000000" pitchFamily="18" charset="-127"/>
              <a:ea typeface="a시월구일1" panose="02020600000000000000" pitchFamily="18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s"/>
            </a:pPr>
            <a:r>
              <a:rPr lang="ko-KR" altLang="en-US" sz="14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후진소거법</a:t>
            </a:r>
            <a:endParaRPr lang="ko-KR" altLang="en-US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97417E9-22CF-4158-BE91-54EABA0DBE0F}"/>
              </a:ext>
            </a:extLst>
          </p:cNvPr>
          <p:cNvSpPr txBox="1"/>
          <p:nvPr/>
        </p:nvSpPr>
        <p:spPr>
          <a:xfrm>
            <a:off x="2351584" y="6122258"/>
            <a:ext cx="3375123" cy="545342"/>
          </a:xfrm>
          <a:prstGeom prst="rect">
            <a:avLst/>
          </a:prstGeom>
          <a:solidFill>
            <a:srgbClr val="3B4353"/>
          </a:solidFill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  </a:t>
            </a:r>
            <a:r>
              <a:rPr lang="ko-KR" altLang="ko-KR" sz="1100" kern="10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선택된 변수 모두 </a:t>
            </a:r>
            <a:r>
              <a:rPr lang="en-US" altLang="ko-KR" sz="1100" kern="10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p-value </a:t>
            </a:r>
            <a:r>
              <a:rPr lang="ko-KR" altLang="ko-KR" sz="1100" kern="10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값이 </a:t>
            </a:r>
            <a:r>
              <a:rPr lang="en-US" altLang="ko-KR" sz="1100" kern="10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0.05 </a:t>
            </a:r>
            <a:r>
              <a:rPr lang="ko-KR" altLang="ko-KR" sz="1100" kern="10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미만으로</a:t>
            </a:r>
          </a:p>
          <a:p>
            <a:r>
              <a:rPr lang="en-US" altLang="ko-KR" sz="110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     </a:t>
            </a:r>
            <a:r>
              <a:rPr lang="ko-KR" altLang="ko-KR" sz="110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모두 통계적으로 유의미한 변수</a:t>
            </a:r>
            <a:endParaRPr lang="ko-KR" altLang="en-US" sz="11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70" name="1/2 액자 69">
            <a:extLst>
              <a:ext uri="{FF2B5EF4-FFF2-40B4-BE49-F238E27FC236}">
                <a16:creationId xmlns:a16="http://schemas.microsoft.com/office/drawing/2014/main" id="{1CAFA54F-ACFD-4180-BDFE-10E8191FD5BA}"/>
              </a:ext>
            </a:extLst>
          </p:cNvPr>
          <p:cNvSpPr/>
          <p:nvPr/>
        </p:nvSpPr>
        <p:spPr>
          <a:xfrm rot="8129136">
            <a:off x="5126507" y="3545871"/>
            <a:ext cx="251576" cy="249301"/>
          </a:xfrm>
          <a:prstGeom prst="halfFrame">
            <a:avLst>
              <a:gd name="adj1" fmla="val 22333"/>
              <a:gd name="adj2" fmla="val 21013"/>
            </a:avLst>
          </a:prstGeom>
          <a:solidFill>
            <a:srgbClr val="3B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402ED0-1B7E-4E2C-A9B0-694F5FA81662}"/>
              </a:ext>
            </a:extLst>
          </p:cNvPr>
          <p:cNvGrpSpPr/>
          <p:nvPr/>
        </p:nvGrpSpPr>
        <p:grpSpPr>
          <a:xfrm>
            <a:off x="5947350" y="790750"/>
            <a:ext cx="5909290" cy="5092116"/>
            <a:chOff x="5947350" y="790750"/>
            <a:chExt cx="5909290" cy="509211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9BD97F2-F8A1-4D05-B544-024D5B477A09}"/>
                </a:ext>
              </a:extLst>
            </p:cNvPr>
            <p:cNvGrpSpPr/>
            <p:nvPr/>
          </p:nvGrpSpPr>
          <p:grpSpPr>
            <a:xfrm>
              <a:off x="5947350" y="790750"/>
              <a:ext cx="5909290" cy="5085044"/>
              <a:chOff x="4687491" y="1248073"/>
              <a:chExt cx="7244533" cy="4823233"/>
            </a:xfrm>
          </p:grpSpPr>
          <p:sp>
            <p:nvSpPr>
              <p:cNvPr id="59" name="1/2 액자 58">
                <a:extLst>
                  <a:ext uri="{FF2B5EF4-FFF2-40B4-BE49-F238E27FC236}">
                    <a16:creationId xmlns:a16="http://schemas.microsoft.com/office/drawing/2014/main" id="{9E5C0B86-0E61-4569-A481-19325284C785}"/>
                  </a:ext>
                </a:extLst>
              </p:cNvPr>
              <p:cNvSpPr/>
              <p:nvPr/>
            </p:nvSpPr>
            <p:spPr>
              <a:xfrm rot="19030965">
                <a:off x="9641610" y="4489389"/>
                <a:ext cx="251576" cy="249301"/>
              </a:xfrm>
              <a:prstGeom prst="halfFrame">
                <a:avLst>
                  <a:gd name="adj1" fmla="val 22333"/>
                  <a:gd name="adj2" fmla="val 21013"/>
                </a:avLst>
              </a:prstGeom>
              <a:solidFill>
                <a:srgbClr val="3B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DCD7157D-1BDE-4ADF-AAAD-4D7039253C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7491" y="1248073"/>
                <a:ext cx="3599815" cy="2331085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E813F4D3-BF53-43AE-9C3E-C1B6365519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87306" y="1287126"/>
                <a:ext cx="3599815" cy="2331085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1315773C-D838-4641-8A92-FBA115D867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87305" y="3740221"/>
                <a:ext cx="3644719" cy="2331085"/>
              </a:xfrm>
              <a:prstGeom prst="rect">
                <a:avLst/>
              </a:prstGeom>
            </p:spPr>
          </p:pic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859B766-C81F-4670-A982-CA8A7E3D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47350" y="3425246"/>
              <a:ext cx="2932334" cy="2457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417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양쪽 모서리가 둥근 사각형 1"/>
          <p:cNvSpPr/>
          <p:nvPr/>
        </p:nvSpPr>
        <p:spPr>
          <a:xfrm>
            <a:off x="233083" y="613873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935170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9987815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9648388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6785-31D6-4CE9-802B-00EC30A99EAD}"/>
              </a:ext>
            </a:extLst>
          </p:cNvPr>
          <p:cNvSpPr/>
          <p:nvPr/>
        </p:nvSpPr>
        <p:spPr>
          <a:xfrm>
            <a:off x="8814914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02B4D23-DFFF-42C8-B5B6-EA04606071C1}"/>
              </a:ext>
            </a:extLst>
          </p:cNvPr>
          <p:cNvSpPr/>
          <p:nvPr/>
        </p:nvSpPr>
        <p:spPr>
          <a:xfrm>
            <a:off x="1109594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6B476-36AE-4001-B261-8BFAF9627914}"/>
              </a:ext>
            </a:extLst>
          </p:cNvPr>
          <p:cNvSpPr txBox="1"/>
          <p:nvPr/>
        </p:nvSpPr>
        <p:spPr>
          <a:xfrm>
            <a:off x="479376" y="967816"/>
            <a:ext cx="1152128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1. </a:t>
            </a:r>
            <a:r>
              <a:rPr lang="ko-KR" altLang="en-US" sz="16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전처리</a:t>
            </a:r>
            <a:endParaRPr lang="ko-KR" altLang="en-US" sz="16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C498D09-A76C-41B0-B4A8-FC20620E6A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1" b="19377"/>
          <a:stretch/>
        </p:blipFill>
        <p:spPr bwMode="auto">
          <a:xfrm>
            <a:off x="407368" y="1427577"/>
            <a:ext cx="4014599" cy="16413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8C662E-DDEF-4A12-B5C8-1511D112D33C}"/>
              </a:ext>
            </a:extLst>
          </p:cNvPr>
          <p:cNvSpPr/>
          <p:nvPr/>
        </p:nvSpPr>
        <p:spPr>
          <a:xfrm>
            <a:off x="2856371" y="1487712"/>
            <a:ext cx="359309" cy="13652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CA538-1F8B-40F8-9E8D-B4E235546A0E}"/>
              </a:ext>
            </a:extLst>
          </p:cNvPr>
          <p:cNvSpPr txBox="1"/>
          <p:nvPr/>
        </p:nvSpPr>
        <p:spPr>
          <a:xfrm>
            <a:off x="3289994" y="2416146"/>
            <a:ext cx="1581870" cy="570221"/>
          </a:xfrm>
          <a:prstGeom prst="rect">
            <a:avLst/>
          </a:prstGeom>
          <a:solidFill>
            <a:srgbClr val="3B4353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11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이상치 제거</a:t>
            </a:r>
            <a:endParaRPr lang="en-US" altLang="ko-KR" sz="11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11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선정된 변수 정규화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2AE416-D6F0-45E1-805B-B8A2F00DBE7B}"/>
              </a:ext>
            </a:extLst>
          </p:cNvPr>
          <p:cNvSpPr txBox="1"/>
          <p:nvPr/>
        </p:nvSpPr>
        <p:spPr>
          <a:xfrm>
            <a:off x="479376" y="3501008"/>
            <a:ext cx="1440160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2. 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예측모델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69D912-E047-492B-8974-C2866F9E7172}"/>
              </a:ext>
            </a:extLst>
          </p:cNvPr>
          <p:cNvSpPr txBox="1"/>
          <p:nvPr/>
        </p:nvSpPr>
        <p:spPr>
          <a:xfrm>
            <a:off x="1860171" y="3527524"/>
            <a:ext cx="2050783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Pycaret</a:t>
            </a:r>
            <a:r>
              <a:rPr lang="en-US" altLang="ko-KR" sz="12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라이브러리</a:t>
            </a:r>
            <a:endParaRPr lang="en-US" altLang="ko-KR" sz="1200" dirty="0">
              <a:effectLst/>
              <a:latin typeface="a시월구일1" panose="02020600000000000000" pitchFamily="18" charset="-127"/>
              <a:ea typeface="a시월구일1" panose="02020600000000000000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6C44D764-ED9C-4ECB-8875-9C1A9B871A9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9376" y="3980341"/>
            <a:ext cx="4030282" cy="256227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99B730-C6C6-4B32-801E-4B74C4AFD878}"/>
              </a:ext>
            </a:extLst>
          </p:cNvPr>
          <p:cNvSpPr/>
          <p:nvPr/>
        </p:nvSpPr>
        <p:spPr>
          <a:xfrm>
            <a:off x="1920212" y="4076075"/>
            <a:ext cx="431372" cy="7930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867CFF62-B276-4AAE-BBAC-4CB5A8C4E42C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3155" y="5201467"/>
            <a:ext cx="3385459" cy="904983"/>
          </a:xfrm>
          <a:prstGeom prst="rect">
            <a:avLst/>
          </a:prstGeom>
          <a:ln w="12700">
            <a:solidFill>
              <a:srgbClr val="3B4353"/>
            </a:solidFill>
          </a:ln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D8C9208A-C350-4CA5-9262-D06DBCA5FF4F}"/>
              </a:ext>
            </a:extLst>
          </p:cNvPr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8050" y="2416146"/>
            <a:ext cx="4671307" cy="400521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EECF243-E945-4530-84F3-845C454A06E3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6152013" y="716261"/>
            <a:ext cx="1437914" cy="9329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3E8477-66B5-4436-A1C4-CCA892D1A929}"/>
              </a:ext>
            </a:extLst>
          </p:cNvPr>
          <p:cNvSpPr txBox="1"/>
          <p:nvPr/>
        </p:nvSpPr>
        <p:spPr>
          <a:xfrm>
            <a:off x="1723155" y="6300543"/>
            <a:ext cx="3940797" cy="276999"/>
          </a:xfrm>
          <a:prstGeom prst="rect">
            <a:avLst/>
          </a:prstGeom>
          <a:solidFill>
            <a:srgbClr val="3B435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하위 </a:t>
            </a: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5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개 모델로 </a:t>
            </a: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voting 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방식 예측 모델 제작 및 평가</a:t>
            </a: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A5F25C0F-77A4-4DC6-885D-6CB4BD21D6F8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4394037" y="5780026"/>
            <a:ext cx="1148219" cy="416475"/>
          </a:xfrm>
          <a:prstGeom prst="rect">
            <a:avLst/>
          </a:prstGeom>
          <a:ln w="12700">
            <a:solidFill>
              <a:srgbClr val="3B4353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BC9FDC-C79F-4C9A-94D5-EF48C67ED285}"/>
              </a:ext>
            </a:extLst>
          </p:cNvPr>
          <p:cNvSpPr txBox="1"/>
          <p:nvPr/>
        </p:nvSpPr>
        <p:spPr>
          <a:xfrm>
            <a:off x="7623359" y="1121655"/>
            <a:ext cx="3424539" cy="461665"/>
          </a:xfrm>
          <a:prstGeom prst="rect">
            <a:avLst/>
          </a:prstGeom>
          <a:solidFill>
            <a:srgbClr val="3B4353"/>
          </a:solidFill>
        </p:spPr>
        <p:txBody>
          <a:bodyPr wrap="square" rtlCol="0">
            <a:spAutoFit/>
          </a:bodyPr>
          <a:lstStyle/>
          <a:p>
            <a:r>
              <a:rPr lang="ko-KR" altLang="ko-KR" sz="1150" kern="10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가장 가중치가</a:t>
            </a:r>
            <a:r>
              <a:rPr lang="en-US" altLang="ko-KR" sz="1150" kern="10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150" kern="10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높은 모델</a:t>
            </a:r>
            <a:r>
              <a:rPr lang="en-US" altLang="ko-KR" sz="1150" kern="10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Lasso regression </a:t>
            </a:r>
            <a:r>
              <a:rPr lang="ko-KR" altLang="ko-KR" sz="1150" kern="10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선</a:t>
            </a:r>
            <a:r>
              <a:rPr lang="ko-KR" altLang="en-US" sz="1150" kern="10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택</a:t>
            </a:r>
            <a:endParaRPr lang="en-US" altLang="ko-KR" sz="1150" kern="100" dirty="0">
              <a:solidFill>
                <a:schemeClr val="bg1"/>
              </a:solidFill>
              <a:effectLst/>
              <a:latin typeface="a시월구일1" panose="02020600000000000000" pitchFamily="18" charset="-127"/>
              <a:ea typeface="a시월구일1" panose="02020600000000000000" pitchFamily="18" charset="-127"/>
              <a:cs typeface="Times New Roman" panose="02020603050405020304" pitchFamily="18" charset="0"/>
            </a:endParaRPr>
          </a:p>
          <a:p>
            <a:r>
              <a:rPr lang="en-US" altLang="ko-KR" sz="115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  </a:t>
            </a:r>
            <a:r>
              <a:rPr lang="ko-KR" altLang="ko-KR" sz="1150" kern="10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지수를 위한 </a:t>
            </a:r>
            <a:r>
              <a:rPr lang="en-US" altLang="ko-KR" sz="1150" kern="100" dirty="0" err="1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coef</a:t>
            </a:r>
            <a:r>
              <a:rPr lang="en-US" altLang="ko-KR" sz="1150" kern="10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150" kern="10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구하기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2DE87C-86E7-466D-927D-31657C5B76A8}"/>
              </a:ext>
            </a:extLst>
          </p:cNvPr>
          <p:cNvSpPr txBox="1"/>
          <p:nvPr/>
        </p:nvSpPr>
        <p:spPr>
          <a:xfrm>
            <a:off x="6120196" y="1921825"/>
            <a:ext cx="2813000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3. </a:t>
            </a:r>
            <a:r>
              <a:rPr lang="en-US" altLang="ko-KR" sz="1600" kern="100" dirty="0" err="1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coef</a:t>
            </a:r>
            <a:r>
              <a:rPr lang="ko-KR" altLang="ko-KR" sz="16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를 사용</a:t>
            </a:r>
            <a:r>
              <a:rPr lang="ko-KR" altLang="en-US" sz="16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한</a:t>
            </a:r>
            <a:r>
              <a:rPr lang="ko-KR" altLang="ko-KR" sz="16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지수</a:t>
            </a:r>
            <a:r>
              <a:rPr lang="en-US" altLang="ko-KR" sz="16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제작</a:t>
            </a:r>
            <a:endParaRPr lang="ko-KR" altLang="en-US" sz="16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50CE38-214C-4AAB-BEA3-484D94AA46E4}"/>
              </a:ext>
            </a:extLst>
          </p:cNvPr>
          <p:cNvSpPr txBox="1"/>
          <p:nvPr/>
        </p:nvSpPr>
        <p:spPr>
          <a:xfrm>
            <a:off x="259975" y="219761"/>
            <a:ext cx="4014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분석내용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인프라지수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8F557-E9C4-4761-AAED-321C4E51C70B}"/>
              </a:ext>
            </a:extLst>
          </p:cNvPr>
          <p:cNvSpPr txBox="1"/>
          <p:nvPr/>
        </p:nvSpPr>
        <p:spPr>
          <a:xfrm>
            <a:off x="10035189" y="1816699"/>
            <a:ext cx="1896836" cy="54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Score : 0.83  RMSE : 13760 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교차검증</a:t>
            </a:r>
            <a:r>
              <a:rPr lang="en-US" altLang="ko-KR" sz="105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RMSE : 15528</a:t>
            </a:r>
            <a:endParaRPr lang="ko-KR" altLang="en-US" sz="105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70E2868-E19E-4A4A-8389-288DBC2C0DB6}"/>
              </a:ext>
            </a:extLst>
          </p:cNvPr>
          <p:cNvGrpSpPr/>
          <p:nvPr/>
        </p:nvGrpSpPr>
        <p:grpSpPr>
          <a:xfrm>
            <a:off x="9944387" y="192572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AFF5A44-A8B6-44BC-922E-23FD694E8BE1}"/>
                </a:ext>
              </a:extLst>
            </p:cNvPr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2B1269F-4798-4A29-9FB6-096EF587712E}"/>
                </a:ext>
              </a:extLst>
            </p:cNvPr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C90476CC-0EDE-4663-9267-5E187C80244E}"/>
              </a:ext>
            </a:extLst>
          </p:cNvPr>
          <p:cNvSpPr/>
          <p:nvPr/>
        </p:nvSpPr>
        <p:spPr>
          <a:xfrm>
            <a:off x="10560496" y="25504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796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0BAB5D1E-1715-47DF-ADDD-D2940BDAFAB4}"/>
              </a:ext>
            </a:extLst>
          </p:cNvPr>
          <p:cNvGrpSpPr/>
          <p:nvPr/>
        </p:nvGrpSpPr>
        <p:grpSpPr>
          <a:xfrm>
            <a:off x="7934902" y="3312103"/>
            <a:ext cx="923028" cy="164484"/>
            <a:chOff x="6238548" y="3165928"/>
            <a:chExt cx="1855742" cy="187483"/>
          </a:xfrm>
        </p:grpSpPr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5E2F418-BD3F-4412-89F5-EBCF12B0EABE}"/>
                </a:ext>
              </a:extLst>
            </p:cNvPr>
            <p:cNvCxnSpPr>
              <a:cxnSpLocks/>
            </p:cNvCxnSpPr>
            <p:nvPr/>
          </p:nvCxnSpPr>
          <p:spPr>
            <a:xfrm>
              <a:off x="6238548" y="3353411"/>
              <a:ext cx="1855742" cy="0"/>
            </a:xfrm>
            <a:prstGeom prst="line">
              <a:avLst/>
            </a:prstGeom>
            <a:ln w="22225" cap="rnd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4C0727B1-06E4-4E5A-ABD7-BEFF0BE2C5AB}"/>
                </a:ext>
              </a:extLst>
            </p:cNvPr>
            <p:cNvCxnSpPr>
              <a:cxnSpLocks/>
            </p:cNvCxnSpPr>
            <p:nvPr/>
          </p:nvCxnSpPr>
          <p:spPr>
            <a:xfrm>
              <a:off x="7933407" y="3165928"/>
              <a:ext cx="160883" cy="185102"/>
            </a:xfrm>
            <a:prstGeom prst="line">
              <a:avLst/>
            </a:prstGeom>
            <a:ln w="22225" cap="rnd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타원 153">
            <a:extLst>
              <a:ext uri="{FF2B5EF4-FFF2-40B4-BE49-F238E27FC236}">
                <a16:creationId xmlns:a16="http://schemas.microsoft.com/office/drawing/2014/main" id="{E4D6FA54-89AC-442F-A27C-7449E2EB072B}"/>
              </a:ext>
            </a:extLst>
          </p:cNvPr>
          <p:cNvSpPr/>
          <p:nvPr/>
        </p:nvSpPr>
        <p:spPr>
          <a:xfrm>
            <a:off x="5917461" y="2324904"/>
            <a:ext cx="2230653" cy="2143459"/>
          </a:xfrm>
          <a:prstGeom prst="ellipse">
            <a:avLst/>
          </a:prstGeom>
          <a:solidFill>
            <a:schemeClr val="bg2">
              <a:lumMod val="5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분석결과</a:t>
            </a:r>
            <a:endParaRPr lang="en-US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0A48535B-B0A3-4586-BCEA-B3B1BF47669F}"/>
              </a:ext>
            </a:extLst>
          </p:cNvPr>
          <p:cNvSpPr/>
          <p:nvPr/>
        </p:nvSpPr>
        <p:spPr>
          <a:xfrm>
            <a:off x="4211158" y="2290958"/>
            <a:ext cx="2230653" cy="2143459"/>
          </a:xfrm>
          <a:prstGeom prst="ellipse">
            <a:avLst/>
          </a:prstGeom>
          <a:solidFill>
            <a:schemeClr val="bg2">
              <a:lumMod val="5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분석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프로세스</a:t>
            </a:r>
            <a:endParaRPr lang="en-US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9196576C-5380-4E74-AA6A-BF57DD30C70D}"/>
              </a:ext>
            </a:extLst>
          </p:cNvPr>
          <p:cNvSpPr/>
          <p:nvPr/>
        </p:nvSpPr>
        <p:spPr>
          <a:xfrm>
            <a:off x="8979934" y="2290958"/>
            <a:ext cx="2422678" cy="2326487"/>
          </a:xfrm>
          <a:prstGeom prst="ellipse">
            <a:avLst/>
          </a:prstGeom>
          <a:solidFill>
            <a:schemeClr val="tx2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활용방안</a:t>
            </a:r>
            <a:endParaRPr lang="en-US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7DCEBEC-7973-4DB7-AE5E-8EA43E8C65B4}"/>
              </a:ext>
            </a:extLst>
          </p:cNvPr>
          <p:cNvSpPr txBox="1"/>
          <p:nvPr/>
        </p:nvSpPr>
        <p:spPr>
          <a:xfrm>
            <a:off x="5989693" y="3181099"/>
            <a:ext cx="395572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&amp;</a:t>
            </a: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72F4C694-0C37-4DD0-BADE-5EB731256AAA}"/>
              </a:ext>
            </a:extLst>
          </p:cNvPr>
          <p:cNvSpPr/>
          <p:nvPr/>
        </p:nvSpPr>
        <p:spPr>
          <a:xfrm>
            <a:off x="2455840" y="2257012"/>
            <a:ext cx="2230653" cy="2143459"/>
          </a:xfrm>
          <a:prstGeom prst="ellipse">
            <a:avLst/>
          </a:prstGeom>
          <a:solidFill>
            <a:schemeClr val="bg2">
              <a:lumMod val="5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분석</a:t>
            </a:r>
            <a:endParaRPr lang="en-US" altLang="ko-KR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데이터</a:t>
            </a:r>
            <a:endParaRPr lang="en-US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C598F49B-0954-448E-8A80-61FC029804D5}"/>
              </a:ext>
            </a:extLst>
          </p:cNvPr>
          <p:cNvSpPr/>
          <p:nvPr/>
        </p:nvSpPr>
        <p:spPr>
          <a:xfrm>
            <a:off x="775857" y="2257012"/>
            <a:ext cx="2230653" cy="2143459"/>
          </a:xfrm>
          <a:prstGeom prst="ellipse">
            <a:avLst/>
          </a:prstGeom>
          <a:solidFill>
            <a:schemeClr val="bg2">
              <a:lumMod val="5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분석개요</a:t>
            </a:r>
            <a:endParaRPr lang="en-US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C4BE1A6-941C-429D-9F55-7A2CC18060B0}"/>
              </a:ext>
            </a:extLst>
          </p:cNvPr>
          <p:cNvSpPr txBox="1"/>
          <p:nvPr/>
        </p:nvSpPr>
        <p:spPr>
          <a:xfrm>
            <a:off x="2534026" y="3147153"/>
            <a:ext cx="395572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&amp;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C15C478-7E56-4B26-9675-AA4474330806}"/>
              </a:ext>
            </a:extLst>
          </p:cNvPr>
          <p:cNvSpPr txBox="1"/>
          <p:nvPr/>
        </p:nvSpPr>
        <p:spPr>
          <a:xfrm>
            <a:off x="4257209" y="3164744"/>
            <a:ext cx="395572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n>
                  <a:solidFill>
                    <a:srgbClr val="313540">
                      <a:alpha val="0"/>
                    </a:srgbClr>
                  </a:solidFill>
                </a:ln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&amp;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44820-64C6-4E7F-AC9A-77C6A2BF76C0}"/>
              </a:ext>
            </a:extLst>
          </p:cNvPr>
          <p:cNvSpPr txBox="1"/>
          <p:nvPr/>
        </p:nvSpPr>
        <p:spPr>
          <a:xfrm>
            <a:off x="1017212" y="4755283"/>
            <a:ext cx="2377440" cy="700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분석배경 및 목적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분석 방향</a:t>
            </a:r>
            <a:endParaRPr lang="ko-KR" altLang="en-US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5EF638E-F45E-443B-86E0-85FC444B9750}"/>
              </a:ext>
            </a:extLst>
          </p:cNvPr>
          <p:cNvSpPr txBox="1"/>
          <p:nvPr/>
        </p:nvSpPr>
        <p:spPr>
          <a:xfrm>
            <a:off x="2862449" y="4738901"/>
            <a:ext cx="2377440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s"/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활용데이터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s"/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데이터 설명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s"/>
            </a:pPr>
            <a:r>
              <a:rPr lang="ko-KR" altLang="en-US" sz="1400" dirty="0" err="1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전처리</a:t>
            </a:r>
            <a:endParaRPr lang="ko-KR" altLang="en-US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968D9EE-8651-40E8-BFE4-F1A61B9AE164}"/>
              </a:ext>
            </a:extLst>
          </p:cNvPr>
          <p:cNvSpPr txBox="1"/>
          <p:nvPr/>
        </p:nvSpPr>
        <p:spPr>
          <a:xfrm>
            <a:off x="4555815" y="4754835"/>
            <a:ext cx="2377440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s"/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분석 및 모델링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s"/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분석내용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  <a:sym typeface="Wingdings" panose="05000000000000000000" pitchFamily="2" charset="2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179CDCE-D083-4543-9DB2-8AC42E387C0D}"/>
              </a:ext>
            </a:extLst>
          </p:cNvPr>
          <p:cNvSpPr txBox="1"/>
          <p:nvPr/>
        </p:nvSpPr>
        <p:spPr>
          <a:xfrm>
            <a:off x="6482570" y="4738901"/>
            <a:ext cx="2377440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s"/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결과해석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s"/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시사점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  <a:sym typeface="Wingdings" panose="05000000000000000000" pitchFamily="2" charset="2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08DEFF-B5F3-4D91-8448-8AE0581407C9}"/>
              </a:ext>
            </a:extLst>
          </p:cNvPr>
          <p:cNvSpPr txBox="1"/>
          <p:nvPr/>
        </p:nvSpPr>
        <p:spPr>
          <a:xfrm>
            <a:off x="9577487" y="4754835"/>
            <a:ext cx="2377440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s"/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활용방안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s"/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기대효과</a:t>
            </a:r>
            <a:endParaRPr lang="ko-KR" altLang="en-US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34440C6-6E1E-46B5-9F34-537746BEA71F}"/>
              </a:ext>
            </a:extLst>
          </p:cNvPr>
          <p:cNvSpPr txBox="1"/>
          <p:nvPr/>
        </p:nvSpPr>
        <p:spPr>
          <a:xfrm>
            <a:off x="259976" y="219761"/>
            <a:ext cx="15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Index</a:t>
            </a:r>
            <a:endParaRPr lang="ko-KR" altLang="en-US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43CA96C4-419C-4EE3-8B49-804D49D08C16}"/>
              </a:ext>
            </a:extLst>
          </p:cNvPr>
          <p:cNvCxnSpPr>
            <a:cxnSpLocks/>
          </p:cNvCxnSpPr>
          <p:nvPr/>
        </p:nvCxnSpPr>
        <p:spPr>
          <a:xfrm>
            <a:off x="1758623" y="629374"/>
            <a:ext cx="103080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690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911255" y="209780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233083" y="613873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935170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10494384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9576380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6785-31D6-4CE9-802B-00EC30A99EAD}"/>
              </a:ext>
            </a:extLst>
          </p:cNvPr>
          <p:cNvSpPr/>
          <p:nvPr/>
        </p:nvSpPr>
        <p:spPr>
          <a:xfrm>
            <a:off x="8814914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02B4D23-DFFF-42C8-B5B6-EA04606071C1}"/>
              </a:ext>
            </a:extLst>
          </p:cNvPr>
          <p:cNvSpPr/>
          <p:nvPr/>
        </p:nvSpPr>
        <p:spPr>
          <a:xfrm>
            <a:off x="1109594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6B476-36AE-4001-B261-8BFAF9627914}"/>
              </a:ext>
            </a:extLst>
          </p:cNvPr>
          <p:cNvSpPr txBox="1"/>
          <p:nvPr/>
        </p:nvSpPr>
        <p:spPr>
          <a:xfrm>
            <a:off x="479376" y="967816"/>
            <a:ext cx="1368152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4</a:t>
            </a:r>
            <a:r>
              <a:rPr lang="en-US" altLang="ko-KR" sz="1600">
                <a:latin typeface="a시월구일1" panose="02020600000000000000" pitchFamily="18" charset="-127"/>
                <a:ea typeface="a시월구일1" panose="02020600000000000000" pitchFamily="18" charset="-127"/>
              </a:rPr>
              <a:t>. 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단순지수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8F4E4-E9F5-4D38-9BA7-1D9E2AA66FB2}"/>
              </a:ext>
            </a:extLst>
          </p:cNvPr>
          <p:cNvSpPr txBox="1"/>
          <p:nvPr/>
        </p:nvSpPr>
        <p:spPr>
          <a:xfrm>
            <a:off x="1848134" y="950294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= sum(</a:t>
            </a:r>
            <a:r>
              <a:rPr lang="ko-KR" altLang="ko-KR" sz="1200" dirty="0" err="1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인프라수</a:t>
            </a:r>
            <a:r>
              <a:rPr lang="ko-KR" altLang="ko-KR" sz="12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* </a:t>
            </a:r>
            <a:r>
              <a:rPr lang="en-US" altLang="ko-KR" sz="1200" dirty="0" err="1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coef</a:t>
            </a:r>
            <a:r>
              <a:rPr lang="en-US" altLang="ko-KR" sz="12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) / 100</a:t>
            </a:r>
          </a:p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  </a:t>
            </a:r>
          </a:p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(y: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지수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x: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청년인구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)</a:t>
            </a:r>
            <a:endParaRPr lang="ko-KR" altLang="en-US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F7A6E27-5F82-4E51-8B0B-3EE91A364D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979197"/>
            <a:ext cx="4876800" cy="31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7E9802F-A3FA-4E54-BB5C-2BE914B9E05B}"/>
              </a:ext>
            </a:extLst>
          </p:cNvPr>
          <p:cNvSpPr txBox="1"/>
          <p:nvPr/>
        </p:nvSpPr>
        <p:spPr>
          <a:xfrm>
            <a:off x="6235492" y="967816"/>
            <a:ext cx="2092755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5. 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청년 인프라 지수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FB493AC-7349-4E72-AA2C-859C8F9908D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979197"/>
            <a:ext cx="4876800" cy="31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92D9E9-BA61-449D-80CB-BD4CC5FEB405}"/>
              </a:ext>
            </a:extLst>
          </p:cNvPr>
          <p:cNvSpPr txBox="1"/>
          <p:nvPr/>
        </p:nvSpPr>
        <p:spPr>
          <a:xfrm>
            <a:off x="8328247" y="898008"/>
            <a:ext cx="3024336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= </a:t>
            </a:r>
            <a:r>
              <a:rPr lang="ko-KR" altLang="ko-KR" sz="12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청년인구 </a:t>
            </a:r>
            <a:r>
              <a:rPr lang="en-US" altLang="ko-KR" sz="12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/ sum(</a:t>
            </a:r>
            <a:r>
              <a:rPr lang="ko-KR" altLang="ko-KR" sz="1200" dirty="0" err="1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인프라수</a:t>
            </a:r>
            <a:r>
              <a:rPr lang="ko-KR" altLang="ko-KR" sz="12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* </a:t>
            </a:r>
            <a:r>
              <a:rPr lang="en-US" altLang="ko-KR" sz="1200" dirty="0" err="1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coef</a:t>
            </a:r>
            <a:r>
              <a:rPr lang="en-US" altLang="ko-KR" sz="12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) / 3.3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 (y: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지수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x: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청년인구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)</a:t>
            </a:r>
            <a:endParaRPr lang="ko-KR" altLang="en-US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7D7D35-D587-4FBE-9DF6-9F243C8C867F}"/>
              </a:ext>
            </a:extLst>
          </p:cNvPr>
          <p:cNvSpPr txBox="1"/>
          <p:nvPr/>
        </p:nvSpPr>
        <p:spPr>
          <a:xfrm>
            <a:off x="8832304" y="4005064"/>
            <a:ext cx="300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 8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개 도시의 청년 인프라 지수 </a:t>
            </a:r>
            <a:r>
              <a:rPr lang="ko-KR" altLang="en-US" sz="1200" dirty="0">
                <a:solidFill>
                  <a:srgbClr val="FF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평균 </a:t>
            </a:r>
            <a:r>
              <a:rPr lang="en-US" altLang="ko-KR" sz="1200" dirty="0">
                <a:solidFill>
                  <a:srgbClr val="FF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= 5</a:t>
            </a:r>
            <a:endParaRPr lang="ko-KR" altLang="en-US" sz="1200" dirty="0">
              <a:solidFill>
                <a:srgbClr val="FF0000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011C55-6BDD-4A61-8615-62BECCB58EDA}"/>
              </a:ext>
            </a:extLst>
          </p:cNvPr>
          <p:cNvSpPr txBox="1"/>
          <p:nvPr/>
        </p:nvSpPr>
        <p:spPr>
          <a:xfrm>
            <a:off x="1415480" y="5574610"/>
            <a:ext cx="3620625" cy="782522"/>
          </a:xfrm>
          <a:prstGeom prst="rect">
            <a:avLst/>
          </a:prstGeom>
          <a:solidFill>
            <a:srgbClr val="3B4353"/>
          </a:solidFill>
          <a:ln w="28575">
            <a:solidFill>
              <a:srgbClr val="3B4353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  </a:t>
            </a:r>
            <a:r>
              <a:rPr lang="ko-KR" altLang="en-US" sz="1400" kern="1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인프라 지수와 청년인구 서로 </a:t>
            </a:r>
            <a:endParaRPr lang="en-US" altLang="ko-KR" sz="1400" kern="1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a시월구일1" panose="02020600000000000000" pitchFamily="18" charset="-127"/>
              <a:ea typeface="a시월구일1" panose="02020600000000000000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kern="1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선형관계</a:t>
            </a:r>
            <a:r>
              <a:rPr lang="ko-KR" altLang="en-US" sz="1400" kern="1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를 보임</a:t>
            </a:r>
            <a:endParaRPr lang="en-US" altLang="ko-KR" sz="1400" kern="1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a시월구일1" panose="02020600000000000000" pitchFamily="18" charset="-127"/>
              <a:ea typeface="a시월구일1" panose="02020600000000000000" pitchFamily="18" charset="-127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DF7AB6-27B5-4B09-927B-0A3A96A60620}"/>
              </a:ext>
            </a:extLst>
          </p:cNvPr>
          <p:cNvSpPr txBox="1"/>
          <p:nvPr/>
        </p:nvSpPr>
        <p:spPr>
          <a:xfrm>
            <a:off x="6964118" y="5528443"/>
            <a:ext cx="4313482" cy="874855"/>
          </a:xfrm>
          <a:prstGeom prst="rect">
            <a:avLst/>
          </a:prstGeom>
          <a:solidFill>
            <a:srgbClr val="3B4353"/>
          </a:solidFill>
          <a:ln w="28575">
            <a:solidFill>
              <a:srgbClr val="3B4353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지수가 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5</a:t>
            </a:r>
            <a:r>
              <a:rPr lang="ko-KR" alt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에 근접할수록 인프라 대비 </a:t>
            </a:r>
            <a:endParaRPr lang="en-US" altLang="ko-KR" sz="1400" dirty="0">
              <a:solidFill>
                <a:schemeClr val="accent1">
                  <a:lumMod val="20000"/>
                  <a:lumOff val="8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  <a:sym typeface="Wingdings" panose="05000000000000000000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적정 청년 인구수 </a:t>
            </a:r>
            <a:r>
              <a:rPr lang="ko-KR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거주</a:t>
            </a:r>
            <a:r>
              <a:rPr lang="ko-KR" alt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할 것으로 판단 가능</a:t>
            </a:r>
            <a:endParaRPr lang="en-US" altLang="ko-KR" sz="1400" kern="1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a시월구일1" panose="02020600000000000000" pitchFamily="18" charset="-127"/>
              <a:ea typeface="a시월구일1" panose="02020600000000000000" pitchFamily="18" charset="-127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01C77A-470F-41A0-9249-1AF19509AC36}"/>
              </a:ext>
            </a:extLst>
          </p:cNvPr>
          <p:cNvSpPr txBox="1"/>
          <p:nvPr/>
        </p:nvSpPr>
        <p:spPr>
          <a:xfrm>
            <a:off x="259975" y="219761"/>
            <a:ext cx="4014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분석내용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인프라지수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6633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944387" y="192572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233083" y="613873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935170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10511790" y="24097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9635617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19761"/>
            <a:ext cx="4187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분석내용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군집분석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6785-31D6-4CE9-802B-00EC30A99EAD}"/>
              </a:ext>
            </a:extLst>
          </p:cNvPr>
          <p:cNvSpPr/>
          <p:nvPr/>
        </p:nvSpPr>
        <p:spPr>
          <a:xfrm>
            <a:off x="8814914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003D880-1592-40A3-9EB5-3175482F783F}"/>
              </a:ext>
            </a:extLst>
          </p:cNvPr>
          <p:cNvSpPr/>
          <p:nvPr/>
        </p:nvSpPr>
        <p:spPr>
          <a:xfrm>
            <a:off x="1109594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C268-E801-4972-816B-AE4D04D4BA0D}"/>
              </a:ext>
            </a:extLst>
          </p:cNvPr>
          <p:cNvSpPr txBox="1"/>
          <p:nvPr/>
        </p:nvSpPr>
        <p:spPr>
          <a:xfrm>
            <a:off x="407368" y="937073"/>
            <a:ext cx="1152128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1</a:t>
            </a:r>
            <a:r>
              <a:rPr lang="en-US" altLang="ko-KR" sz="1600">
                <a:latin typeface="a시월구일1" panose="02020600000000000000" pitchFamily="18" charset="-127"/>
                <a:ea typeface="a시월구일1" panose="02020600000000000000" pitchFamily="18" charset="-127"/>
              </a:rPr>
              <a:t>.  </a:t>
            </a:r>
            <a:r>
              <a:rPr lang="ko-KR" altLang="en-US" sz="16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전처리</a:t>
            </a:r>
            <a:endParaRPr lang="ko-KR" altLang="en-US" sz="16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BDE7771-6F56-4914-A820-A0AADD82CA0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29" y="1389113"/>
            <a:ext cx="5731510" cy="982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80FC5F-6652-478E-9BEF-DE1F8B79B1D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4" y="2765559"/>
            <a:ext cx="5200732" cy="3537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8794DF-CF24-437F-83E1-E71157DD1543}"/>
              </a:ext>
            </a:extLst>
          </p:cNvPr>
          <p:cNvSpPr txBox="1"/>
          <p:nvPr/>
        </p:nvSpPr>
        <p:spPr>
          <a:xfrm>
            <a:off x="441131" y="2365099"/>
            <a:ext cx="5201445" cy="276999"/>
          </a:xfrm>
          <a:prstGeom prst="rect">
            <a:avLst/>
          </a:prstGeom>
          <a:solidFill>
            <a:srgbClr val="3B435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병원</a:t>
            </a: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사회스포츠</a:t>
            </a: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경찰서</a:t>
            </a: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소형상업시설</a:t>
            </a: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대형상업시설의 이상치 제거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BEAF81-7731-4526-9DD3-B5086D4F01FC}"/>
              </a:ext>
            </a:extLst>
          </p:cNvPr>
          <p:cNvSpPr txBox="1"/>
          <p:nvPr/>
        </p:nvSpPr>
        <p:spPr>
          <a:xfrm>
            <a:off x="2211015" y="3082522"/>
            <a:ext cx="3486825" cy="461665"/>
          </a:xfrm>
          <a:prstGeom prst="rect">
            <a:avLst/>
          </a:prstGeom>
          <a:solidFill>
            <a:srgbClr val="3B435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옹진군의 인프라 지수  </a:t>
            </a: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-18  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제거 </a:t>
            </a: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이상치 영향</a:t>
            </a: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정규화 진행</a:t>
            </a: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endParaRPr lang="ko-KR" altLang="en-US" sz="12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66A6A7-4D15-471A-81AF-2CD414EC5054}"/>
              </a:ext>
            </a:extLst>
          </p:cNvPr>
          <p:cNvSpPr txBox="1"/>
          <p:nvPr/>
        </p:nvSpPr>
        <p:spPr>
          <a:xfrm>
            <a:off x="434328" y="3933056"/>
            <a:ext cx="1773239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2</a:t>
            </a:r>
            <a:r>
              <a:rPr lang="en-US" altLang="ko-KR" sz="1600">
                <a:latin typeface="a시월구일1" panose="02020600000000000000" pitchFamily="18" charset="-127"/>
                <a:ea typeface="a시월구일1" panose="02020600000000000000" pitchFamily="18" charset="-127"/>
              </a:rPr>
              <a:t>.  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클러스터 결정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4B3D1A0-C71D-4C25-AFF8-0B8BEDB7F2B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9" y="4565605"/>
            <a:ext cx="3143250" cy="21037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01B26F2-8022-40E2-AA5C-138D385C429F}"/>
              </a:ext>
            </a:extLst>
          </p:cNvPr>
          <p:cNvSpPr txBox="1"/>
          <p:nvPr/>
        </p:nvSpPr>
        <p:spPr>
          <a:xfrm>
            <a:off x="3616796" y="5678501"/>
            <a:ext cx="2081044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s"/>
            </a:pPr>
            <a:r>
              <a:rPr lang="en-US" altLang="ko-KR" sz="14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Elbow </a:t>
            </a:r>
            <a:r>
              <a:rPr lang="ko-KR" altLang="en-US" sz="14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기법</a:t>
            </a:r>
            <a:endParaRPr lang="en-US" altLang="ko-KR" sz="1400" dirty="0">
              <a:effectLst/>
              <a:latin typeface="a시월구일1" panose="02020600000000000000" pitchFamily="18" charset="-127"/>
              <a:ea typeface="a시월구일1" panose="02020600000000000000" pitchFamily="18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s"/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군집의 개수 결정</a:t>
            </a:r>
            <a:endParaRPr lang="ko-KR" altLang="en-US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24F083E-467C-4E4E-ADA5-B5E20D276149}"/>
              </a:ext>
            </a:extLst>
          </p:cNvPr>
          <p:cNvSpPr/>
          <p:nvPr/>
        </p:nvSpPr>
        <p:spPr>
          <a:xfrm>
            <a:off x="1141699" y="5586668"/>
            <a:ext cx="684076" cy="637117"/>
          </a:xfrm>
          <a:prstGeom prst="ellipse">
            <a:avLst/>
          </a:pr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DA3C91-C3DF-431E-ABBB-841F1217FD4B}"/>
              </a:ext>
            </a:extLst>
          </p:cNvPr>
          <p:cNvSpPr txBox="1"/>
          <p:nvPr/>
        </p:nvSpPr>
        <p:spPr>
          <a:xfrm>
            <a:off x="1337013" y="5327093"/>
            <a:ext cx="274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 </a:t>
            </a:r>
            <a:r>
              <a:rPr lang="en-US" altLang="ko-KR" sz="1400" dirty="0">
                <a:solidFill>
                  <a:srgbClr val="FF3300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3,4,5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를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k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로 군집분석 진행</a:t>
            </a:r>
            <a:endParaRPr lang="ko-KR" altLang="en-US" sz="1200" dirty="0">
              <a:solidFill>
                <a:srgbClr val="FF3300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49C710-3F90-4312-8683-8B9AC1D63AFB}"/>
              </a:ext>
            </a:extLst>
          </p:cNvPr>
          <p:cNvSpPr txBox="1"/>
          <p:nvPr/>
        </p:nvSpPr>
        <p:spPr>
          <a:xfrm>
            <a:off x="6303676" y="937073"/>
            <a:ext cx="2232248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3.  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계층적 군집분석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95E0B55C-9473-4DE2-A3E2-D52D2552F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9352" y="2636725"/>
            <a:ext cx="5338707" cy="374199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647781A-46A4-4A56-8473-8759DAD42BAB}"/>
              </a:ext>
            </a:extLst>
          </p:cNvPr>
          <p:cNvSpPr txBox="1"/>
          <p:nvPr/>
        </p:nvSpPr>
        <p:spPr>
          <a:xfrm>
            <a:off x="9172426" y="6416905"/>
            <a:ext cx="2678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*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개체들이 순차적으로 </a:t>
            </a:r>
            <a:r>
              <a:rPr lang="ko-KR" altLang="en-US" sz="12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군집화된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3D78D-556F-47A9-8C4F-7B74FF080E3D}"/>
              </a:ext>
            </a:extLst>
          </p:cNvPr>
          <p:cNvSpPr txBox="1"/>
          <p:nvPr/>
        </p:nvSpPr>
        <p:spPr>
          <a:xfrm>
            <a:off x="6911767" y="1286665"/>
            <a:ext cx="4845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계층적 트리 모형 이용 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개별 개체들을 순차적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계층적으로 유사한 개체 및 그룹과 </a:t>
            </a:r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통합하여 군집화 수행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C70BC2-6A40-46A9-B5B3-859B61F91650}"/>
              </a:ext>
            </a:extLst>
          </p:cNvPr>
          <p:cNvSpPr txBox="1"/>
          <p:nvPr/>
        </p:nvSpPr>
        <p:spPr>
          <a:xfrm>
            <a:off x="6393761" y="2397279"/>
            <a:ext cx="1658938" cy="377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*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인프라지수 활용</a:t>
            </a:r>
            <a:endParaRPr lang="ko-KR" altLang="en-US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813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944387" y="192572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233083" y="613873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935170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10511790" y="24097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9635617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19761"/>
            <a:ext cx="3466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분석내용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군집분석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6785-31D6-4CE9-802B-00EC30A99EAD}"/>
              </a:ext>
            </a:extLst>
          </p:cNvPr>
          <p:cNvSpPr/>
          <p:nvPr/>
        </p:nvSpPr>
        <p:spPr>
          <a:xfrm>
            <a:off x="8814914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003D880-1592-40A3-9EB5-3175482F783F}"/>
              </a:ext>
            </a:extLst>
          </p:cNvPr>
          <p:cNvSpPr/>
          <p:nvPr/>
        </p:nvSpPr>
        <p:spPr>
          <a:xfrm>
            <a:off x="1109594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C268-E801-4972-816B-AE4D04D4BA0D}"/>
              </a:ext>
            </a:extLst>
          </p:cNvPr>
          <p:cNvSpPr txBox="1"/>
          <p:nvPr/>
        </p:nvSpPr>
        <p:spPr>
          <a:xfrm>
            <a:off x="407368" y="937073"/>
            <a:ext cx="2232248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3.  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계층적 군집분석</a:t>
            </a: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712BB893-6807-4B8A-8B40-F69D49364208}"/>
              </a:ext>
            </a:extLst>
          </p:cNvPr>
          <p:cNvSpPr/>
          <p:nvPr/>
        </p:nvSpPr>
        <p:spPr>
          <a:xfrm>
            <a:off x="9635617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D65A5E-289D-4DD0-BD8B-E6F16BAF1E08}"/>
              </a:ext>
            </a:extLst>
          </p:cNvPr>
          <p:cNvSpPr txBox="1"/>
          <p:nvPr/>
        </p:nvSpPr>
        <p:spPr>
          <a:xfrm>
            <a:off x="2725115" y="1014552"/>
            <a:ext cx="274276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군집 설명력 가장 높은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k=4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를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채택 </a:t>
            </a:r>
            <a:endParaRPr lang="ko-KR" altLang="en-US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3A95A1-45B4-4284-9EF5-767BDE087028}"/>
              </a:ext>
            </a:extLst>
          </p:cNvPr>
          <p:cNvSpPr txBox="1"/>
          <p:nvPr/>
        </p:nvSpPr>
        <p:spPr>
          <a:xfrm>
            <a:off x="1055440" y="4389603"/>
            <a:ext cx="4392135" cy="1352678"/>
          </a:xfrm>
          <a:prstGeom prst="rect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 각 군집의 인프라 요소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개수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로 인한 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   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인프라 지수 차이 확인 가능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FAE91F9F-122E-441B-8D6E-7DBA1BF6D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339" y="2060848"/>
            <a:ext cx="3454841" cy="2249585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1105AF21-3D6A-43C1-AC6B-9B5B296DB5EC}"/>
              </a:ext>
            </a:extLst>
          </p:cNvPr>
          <p:cNvSpPr/>
          <p:nvPr/>
        </p:nvSpPr>
        <p:spPr>
          <a:xfrm>
            <a:off x="3584775" y="3035527"/>
            <a:ext cx="1301527" cy="74003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C14156-34E7-4A56-8E3A-93B2B416BE1F}"/>
              </a:ext>
            </a:extLst>
          </p:cNvPr>
          <p:cNvSpPr/>
          <p:nvPr/>
        </p:nvSpPr>
        <p:spPr>
          <a:xfrm>
            <a:off x="2034208" y="3835729"/>
            <a:ext cx="1320812" cy="392745"/>
          </a:xfrm>
          <a:prstGeom prst="rect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80A04D-39B9-40F8-A788-D624182BC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299" y="1453904"/>
            <a:ext cx="5334000" cy="360997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4AFA7FB-71A5-4856-9618-E461A5EB444C}"/>
              </a:ext>
            </a:extLst>
          </p:cNvPr>
          <p:cNvSpPr txBox="1"/>
          <p:nvPr/>
        </p:nvSpPr>
        <p:spPr>
          <a:xfrm>
            <a:off x="2034208" y="5511448"/>
            <a:ext cx="3528125" cy="461665"/>
          </a:xfrm>
          <a:prstGeom prst="rect">
            <a:avLst/>
          </a:prstGeom>
          <a:solidFill>
            <a:srgbClr val="3B435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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인프라 지수에 따라 평균</a:t>
            </a: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(5)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에</a:t>
            </a:r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 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   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근접할 수록 인프라 대비 청년인구의 적정 거주</a:t>
            </a:r>
            <a:endParaRPr lang="ko-KR" altLang="en-US" sz="12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8DD629-64D0-4516-B07F-857BE4D5BD78}"/>
              </a:ext>
            </a:extLst>
          </p:cNvPr>
          <p:cNvSpPr txBox="1"/>
          <p:nvPr/>
        </p:nvSpPr>
        <p:spPr>
          <a:xfrm>
            <a:off x="6480977" y="5230923"/>
            <a:ext cx="5015623" cy="139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●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군집 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4: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청년인구와 인프라지수 모두 평균보다 낮은 도시</a:t>
            </a:r>
            <a:endParaRPr lang="ko-KR" altLang="en-US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FFFF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●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군집 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2: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청년인구는 평균보다 낮고 인프라지수는 평균인 도시</a:t>
            </a:r>
            <a:endParaRPr lang="ko-KR" altLang="en-US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92D05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●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군집 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3: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청년인구와 인프라지수 모두 평균인 도시</a:t>
            </a:r>
            <a:endParaRPr lang="ko-KR" altLang="en-US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7030A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●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군집 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1: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청년인구는 평균이고 인프라지수가 평균 보다 높은 도시</a:t>
            </a:r>
            <a:endParaRPr lang="ko-KR" altLang="en-US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90D49C-645D-4139-ABB7-C4DC110FD440}"/>
              </a:ext>
            </a:extLst>
          </p:cNvPr>
          <p:cNvSpPr txBox="1"/>
          <p:nvPr/>
        </p:nvSpPr>
        <p:spPr>
          <a:xfrm>
            <a:off x="6588528" y="1176905"/>
            <a:ext cx="274276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군집 분류</a:t>
            </a:r>
            <a:endParaRPr lang="ko-KR" altLang="en-US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101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944387" y="192572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233083" y="613873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935170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10511790" y="24097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9635617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19761"/>
            <a:ext cx="6686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분석내용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세종시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6785-31D6-4CE9-802B-00EC30A99EAD}"/>
              </a:ext>
            </a:extLst>
          </p:cNvPr>
          <p:cNvSpPr/>
          <p:nvPr/>
        </p:nvSpPr>
        <p:spPr>
          <a:xfrm>
            <a:off x="8814914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82E5DA-1A53-46F8-900C-52DE5861FCE0}"/>
              </a:ext>
            </a:extLst>
          </p:cNvPr>
          <p:cNvSpPr txBox="1"/>
          <p:nvPr/>
        </p:nvSpPr>
        <p:spPr>
          <a:xfrm>
            <a:off x="479376" y="1004209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 세종시 전출입 요인</a:t>
            </a:r>
            <a:endParaRPr lang="ko-KR" altLang="en-US" sz="16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878EC5A-7D0B-4AFC-AC36-EDC066A28730}"/>
              </a:ext>
            </a:extLst>
          </p:cNvPr>
          <p:cNvGrpSpPr/>
          <p:nvPr/>
        </p:nvGrpSpPr>
        <p:grpSpPr>
          <a:xfrm>
            <a:off x="550484" y="1616185"/>
            <a:ext cx="2565110" cy="4860121"/>
            <a:chOff x="1217944" y="1634769"/>
            <a:chExt cx="2565110" cy="4860121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2B3571F-CDE7-4DE1-9122-EA29CB0E2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945" y="2521815"/>
              <a:ext cx="2565109" cy="3973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E24CA96-1F80-48F1-B608-DAB7995E4663}"/>
                </a:ext>
              </a:extLst>
            </p:cNvPr>
            <p:cNvSpPr/>
            <p:nvPr/>
          </p:nvSpPr>
          <p:spPr>
            <a:xfrm>
              <a:off x="1217945" y="2266005"/>
              <a:ext cx="2565109" cy="25242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96B8DE23-0FFF-4D22-9AFE-67283E937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945" y="6431588"/>
              <a:ext cx="2565109" cy="4220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B791AC3-ED40-4CE1-88FD-52EF0591622A}"/>
                </a:ext>
              </a:extLst>
            </p:cNvPr>
            <p:cNvSpPr/>
            <p:nvPr/>
          </p:nvSpPr>
          <p:spPr>
            <a:xfrm>
              <a:off x="1217944" y="1634769"/>
              <a:ext cx="2565109" cy="43294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3B4353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세종시 전</a:t>
              </a:r>
              <a:r>
                <a:rPr lang="en-US" altLang="ko-KR" sz="1400" dirty="0">
                  <a:solidFill>
                    <a:srgbClr val="3B4353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/</a:t>
              </a:r>
              <a:r>
                <a:rPr lang="ko-KR" altLang="en-US" sz="1400" dirty="0">
                  <a:solidFill>
                    <a:srgbClr val="3B4353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출입 데이터 생성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3F08746-F1DD-40CC-98D7-A68300208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937582"/>
              </p:ext>
            </p:extLst>
          </p:nvPr>
        </p:nvGraphicFramePr>
        <p:xfrm>
          <a:off x="644906" y="2304941"/>
          <a:ext cx="2376263" cy="2401613"/>
        </p:xfrm>
        <a:graphic>
          <a:graphicData uri="http://schemas.openxmlformats.org/drawingml/2006/table">
            <a:tbl>
              <a:tblPr/>
              <a:tblGrid>
                <a:gridCol w="565570">
                  <a:extLst>
                    <a:ext uri="{9D8B030D-6E8A-4147-A177-3AD203B41FA5}">
                      <a16:colId xmlns:a16="http://schemas.microsoft.com/office/drawing/2014/main" val="3990664998"/>
                    </a:ext>
                  </a:extLst>
                </a:gridCol>
                <a:gridCol w="565570">
                  <a:extLst>
                    <a:ext uri="{9D8B030D-6E8A-4147-A177-3AD203B41FA5}">
                      <a16:colId xmlns:a16="http://schemas.microsoft.com/office/drawing/2014/main" val="2698169719"/>
                    </a:ext>
                  </a:extLst>
                </a:gridCol>
                <a:gridCol w="565570">
                  <a:extLst>
                    <a:ext uri="{9D8B030D-6E8A-4147-A177-3AD203B41FA5}">
                      <a16:colId xmlns:a16="http://schemas.microsoft.com/office/drawing/2014/main" val="679872672"/>
                    </a:ext>
                  </a:extLst>
                </a:gridCol>
                <a:gridCol w="679553">
                  <a:extLst>
                    <a:ext uri="{9D8B030D-6E8A-4147-A177-3AD203B41FA5}">
                      <a16:colId xmlns:a16="http://schemas.microsoft.com/office/drawing/2014/main" val="1535108142"/>
                    </a:ext>
                  </a:extLst>
                </a:gridCol>
              </a:tblGrid>
              <a:tr h="326393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out_cd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in_cd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이동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총인구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670258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73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11110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36110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140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2354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320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11140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36110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83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162674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562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11170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36110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190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158599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806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11200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36110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927394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1054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11215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36110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159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715114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1302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11230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36110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579560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1550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11260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36110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150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584825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1797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11290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36110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246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509471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2046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11305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36110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28232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2293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11320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36110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027377"/>
                  </a:ext>
                </a:extLst>
              </a:tr>
              <a:tr h="17293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2538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11350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36110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227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554092"/>
                  </a:ext>
                </a:extLst>
              </a:tr>
              <a:tr h="17293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...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1058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CEB0C72-9DD5-44AB-B71C-343498D820D6}"/>
              </a:ext>
            </a:extLst>
          </p:cNvPr>
          <p:cNvSpPr txBox="1"/>
          <p:nvPr/>
        </p:nvSpPr>
        <p:spPr>
          <a:xfrm>
            <a:off x="644906" y="5016807"/>
            <a:ext cx="23762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세종시 전</a:t>
            </a:r>
            <a:r>
              <a:rPr lang="en-US" altLang="ko-KR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/</a:t>
            </a:r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출입 데이터</a:t>
            </a:r>
            <a:endParaRPr lang="en-US" altLang="ko-KR" sz="1400" dirty="0">
              <a:solidFill>
                <a:srgbClr val="3B4353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+</a:t>
            </a:r>
          </a:p>
          <a:p>
            <a:pPr algn="ctr"/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전국 </a:t>
            </a:r>
            <a:r>
              <a:rPr lang="ko-KR" altLang="en-US" sz="1400" dirty="0" err="1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시군구</a:t>
            </a:r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중심점 데이터</a:t>
            </a:r>
            <a:endParaRPr lang="en-US" altLang="ko-KR" sz="1400" dirty="0">
              <a:solidFill>
                <a:srgbClr val="3B4353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en-US" altLang="ko-KR" sz="1400" b="1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</a:t>
            </a:r>
            <a:endParaRPr lang="en-US" altLang="ko-KR" sz="1400" b="1" dirty="0">
              <a:solidFill>
                <a:srgbClr val="3B4353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en-US" altLang="ko-KR" sz="1400" dirty="0" err="1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Flowmap.blue</a:t>
            </a:r>
            <a:r>
              <a:rPr lang="en-US" altLang="ko-KR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시각화</a:t>
            </a:r>
          </a:p>
          <a:p>
            <a:pPr algn="ctr"/>
            <a:endParaRPr lang="ko-KR" altLang="en-US" sz="1400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0E704AE-5D28-426C-9FAC-57ECBAE0D654}"/>
              </a:ext>
            </a:extLst>
          </p:cNvPr>
          <p:cNvGrpSpPr/>
          <p:nvPr/>
        </p:nvGrpSpPr>
        <p:grpSpPr>
          <a:xfrm>
            <a:off x="3583506" y="1616185"/>
            <a:ext cx="2990848" cy="4860120"/>
            <a:chOff x="4250966" y="1634769"/>
            <a:chExt cx="2990848" cy="4860120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DB62CE8C-746E-4BFE-B423-59B894837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0972" y="2266006"/>
              <a:ext cx="2990842" cy="422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AAE9110-3503-49F1-88F9-8FA594FCC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0969" y="6452688"/>
              <a:ext cx="2990842" cy="4220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04A42FE-F091-48FD-90A8-A53F2A63CB8C}"/>
                </a:ext>
              </a:extLst>
            </p:cNvPr>
            <p:cNvSpPr/>
            <p:nvPr/>
          </p:nvSpPr>
          <p:spPr>
            <a:xfrm>
              <a:off x="4250967" y="2266005"/>
              <a:ext cx="2990842" cy="252428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84F3D24-98E1-4B0E-82D7-C2B89124EC7A}"/>
                </a:ext>
              </a:extLst>
            </p:cNvPr>
            <p:cNvSpPr/>
            <p:nvPr/>
          </p:nvSpPr>
          <p:spPr>
            <a:xfrm>
              <a:off x="4250966" y="1634769"/>
              <a:ext cx="2990842" cy="43294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rgbClr val="3B4353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Flowmap.blue</a:t>
              </a:r>
              <a:r>
                <a:rPr lang="en-US" altLang="ko-KR" sz="1400" dirty="0">
                  <a:solidFill>
                    <a:srgbClr val="3B4353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 </a:t>
              </a:r>
              <a:r>
                <a:rPr lang="ko-KR" altLang="en-US" sz="1400" dirty="0">
                  <a:solidFill>
                    <a:srgbClr val="3B4353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시각화</a:t>
              </a:r>
            </a:p>
          </p:txBody>
        </p:sp>
        <p:pic>
          <p:nvPicPr>
            <p:cNvPr id="26" name="그림 25" descr="테이블이(가) 표시된 사진&#10;&#10;자동 생성된 설명">
              <a:extLst>
                <a:ext uri="{FF2B5EF4-FFF2-40B4-BE49-F238E27FC236}">
                  <a16:creationId xmlns:a16="http://schemas.microsoft.com/office/drawing/2014/main" id="{DB94F92F-246B-4510-B517-7F386C5EB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3944" y="3655442"/>
              <a:ext cx="2804885" cy="1055319"/>
            </a:xfrm>
            <a:prstGeom prst="rect">
              <a:avLst/>
            </a:prstGeom>
          </p:spPr>
        </p:pic>
        <p:pic>
          <p:nvPicPr>
            <p:cNvPr id="28" name="그림 27" descr="테이블이(가) 표시된 사진&#10;&#10;자동 생성된 설명">
              <a:extLst>
                <a:ext uri="{FF2B5EF4-FFF2-40B4-BE49-F238E27FC236}">
                  <a16:creationId xmlns:a16="http://schemas.microsoft.com/office/drawing/2014/main" id="{762BFF8C-AB3D-4598-88E7-CF77D45B54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583" b="22200"/>
            <a:stretch/>
          </p:blipFill>
          <p:spPr>
            <a:xfrm>
              <a:off x="4343942" y="2363002"/>
              <a:ext cx="2804886" cy="121291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86E0470-72D8-43D7-8C41-3FA169BFDE5C}"/>
              </a:ext>
            </a:extLst>
          </p:cNvPr>
          <p:cNvSpPr txBox="1"/>
          <p:nvPr/>
        </p:nvSpPr>
        <p:spPr>
          <a:xfrm>
            <a:off x="3525966" y="5023017"/>
            <a:ext cx="29908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출발지</a:t>
            </a:r>
            <a:r>
              <a:rPr lang="en-US" altLang="ko-KR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/</a:t>
            </a:r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도착지 데이터를 통해 </a:t>
            </a:r>
            <a:endParaRPr lang="en-US" altLang="ko-KR" sz="1400" dirty="0">
              <a:solidFill>
                <a:srgbClr val="3B4353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이동 데이터 시각화</a:t>
            </a:r>
            <a:endParaRPr lang="en-US" altLang="ko-KR" sz="1400" dirty="0">
              <a:solidFill>
                <a:srgbClr val="3B4353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endParaRPr lang="en-US" altLang="ko-KR" sz="1400" dirty="0">
              <a:solidFill>
                <a:srgbClr val="3B4353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Location</a:t>
            </a:r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탭 </a:t>
            </a:r>
            <a:r>
              <a:rPr lang="en-US" altLang="ko-KR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: </a:t>
            </a:r>
            <a:r>
              <a:rPr lang="ko-KR" altLang="en-US" sz="1400" dirty="0" err="1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시군구</a:t>
            </a:r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중심 좌표</a:t>
            </a:r>
            <a:endParaRPr lang="en-US" altLang="ko-KR" sz="1400" dirty="0">
              <a:solidFill>
                <a:srgbClr val="3B4353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Flow </a:t>
            </a:r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탭 </a:t>
            </a:r>
            <a:r>
              <a:rPr lang="en-US" altLang="ko-KR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: </a:t>
            </a:r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전출입 </a:t>
            </a:r>
            <a:r>
              <a:rPr lang="ko-KR" altLang="en-US" sz="1400" dirty="0" err="1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이동자</a:t>
            </a:r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데이터  </a:t>
            </a:r>
            <a:endParaRPr lang="ko-KR" altLang="en-US" sz="1400" dirty="0"/>
          </a:p>
        </p:txBody>
      </p:sp>
      <p:sp>
        <p:nvSpPr>
          <p:cNvPr id="33" name="1/2 액자 32">
            <a:extLst>
              <a:ext uri="{FF2B5EF4-FFF2-40B4-BE49-F238E27FC236}">
                <a16:creationId xmlns:a16="http://schemas.microsoft.com/office/drawing/2014/main" id="{7E1694DB-7FDB-427B-9B7A-68641457B8F0}"/>
              </a:ext>
            </a:extLst>
          </p:cNvPr>
          <p:cNvSpPr/>
          <p:nvPr/>
        </p:nvSpPr>
        <p:spPr>
          <a:xfrm rot="8166718">
            <a:off x="3165420" y="3381096"/>
            <a:ext cx="251576" cy="249301"/>
          </a:xfrm>
          <a:prstGeom prst="halfFrame">
            <a:avLst>
              <a:gd name="adj1" fmla="val 22333"/>
              <a:gd name="adj2" fmla="val 21013"/>
            </a:avLst>
          </a:prstGeom>
          <a:solidFill>
            <a:srgbClr val="3B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1/2 액자 33">
            <a:extLst>
              <a:ext uri="{FF2B5EF4-FFF2-40B4-BE49-F238E27FC236}">
                <a16:creationId xmlns:a16="http://schemas.microsoft.com/office/drawing/2014/main" id="{A26ADC03-567A-493B-92F3-9A3D7DF45E66}"/>
              </a:ext>
            </a:extLst>
          </p:cNvPr>
          <p:cNvSpPr/>
          <p:nvPr/>
        </p:nvSpPr>
        <p:spPr>
          <a:xfrm rot="8166718">
            <a:off x="6625619" y="3381096"/>
            <a:ext cx="251576" cy="249301"/>
          </a:xfrm>
          <a:prstGeom prst="halfFrame">
            <a:avLst>
              <a:gd name="adj1" fmla="val 22333"/>
              <a:gd name="adj2" fmla="val 21013"/>
            </a:avLst>
          </a:prstGeom>
          <a:solidFill>
            <a:srgbClr val="3B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1" name="그림 40" descr="텍스트이(가) 표시된 사진&#10;&#10;자동 생성된 설명">
            <a:hlinkClick r:id="rId5"/>
            <a:extLst>
              <a:ext uri="{FF2B5EF4-FFF2-40B4-BE49-F238E27FC236}">
                <a16:creationId xmlns:a16="http://schemas.microsoft.com/office/drawing/2014/main" id="{8471BD39-2909-458A-A4D0-C88CABD895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54" r="14631"/>
          <a:stretch/>
        </p:blipFill>
        <p:spPr>
          <a:xfrm>
            <a:off x="7106682" y="1082566"/>
            <a:ext cx="4294410" cy="4665327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C1BD009-0273-45C8-9846-D3A3FDE84E8C}"/>
              </a:ext>
            </a:extLst>
          </p:cNvPr>
          <p:cNvSpPr/>
          <p:nvPr/>
        </p:nvSpPr>
        <p:spPr>
          <a:xfrm>
            <a:off x="8616280" y="5085184"/>
            <a:ext cx="3096344" cy="1391120"/>
          </a:xfrm>
          <a:prstGeom prst="roundRect">
            <a:avLst>
              <a:gd name="adj" fmla="val 5261"/>
            </a:avLst>
          </a:prstGeom>
          <a:solidFill>
            <a:schemeClr val="bg1"/>
          </a:solidFill>
          <a:ln w="38100">
            <a:solidFill>
              <a:srgbClr val="3B43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세종시의 전출입 인구이동</a:t>
            </a:r>
            <a:endParaRPr lang="en-US" altLang="ko-KR" sz="1400" dirty="0">
              <a:solidFill>
                <a:srgbClr val="3B4353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시각화 모습</a:t>
            </a:r>
            <a:endParaRPr lang="en-US" altLang="ko-KR" sz="1400" dirty="0">
              <a:solidFill>
                <a:srgbClr val="3B4353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endParaRPr lang="en-US" altLang="ko-KR" sz="1400" dirty="0">
              <a:solidFill>
                <a:srgbClr val="3B4353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대전광역시 관련 유출</a:t>
            </a:r>
            <a:r>
              <a:rPr lang="en-US" altLang="ko-KR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/</a:t>
            </a:r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유입 정도</a:t>
            </a:r>
            <a:endParaRPr lang="en-US" altLang="ko-KR" sz="1400" dirty="0">
              <a:solidFill>
                <a:srgbClr val="3B4353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한눈에 확인 가능</a:t>
            </a:r>
            <a:endParaRPr lang="en-US" altLang="ko-KR" sz="1400" dirty="0">
              <a:solidFill>
                <a:srgbClr val="3B4353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A529952-D11F-4A68-8573-712FB8DB8411}"/>
              </a:ext>
            </a:extLst>
          </p:cNvPr>
          <p:cNvSpPr/>
          <p:nvPr/>
        </p:nvSpPr>
        <p:spPr>
          <a:xfrm>
            <a:off x="9155567" y="3682785"/>
            <a:ext cx="940446" cy="867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408C6A8-A4C1-4992-AA42-22052EFE3241}"/>
              </a:ext>
            </a:extLst>
          </p:cNvPr>
          <p:cNvSpPr/>
          <p:nvPr/>
        </p:nvSpPr>
        <p:spPr>
          <a:xfrm>
            <a:off x="1109594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929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0" y="3297685"/>
            <a:ext cx="3746090" cy="0"/>
          </a:xfrm>
          <a:prstGeom prst="line">
            <a:avLst/>
          </a:prstGeom>
          <a:ln w="19050">
            <a:solidFill>
              <a:srgbClr val="434544">
                <a:alpha val="5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7343736" y="3270644"/>
            <a:ext cx="308390" cy="398606"/>
            <a:chOff x="4291013" y="4001237"/>
            <a:chExt cx="155559" cy="201066"/>
          </a:xfrm>
        </p:grpSpPr>
        <p:sp>
          <p:nvSpPr>
            <p:cNvPr id="21" name="도넛 20"/>
            <p:cNvSpPr/>
            <p:nvPr/>
          </p:nvSpPr>
          <p:spPr>
            <a:xfrm>
              <a:off x="4291013" y="4001237"/>
              <a:ext cx="144178" cy="144178"/>
            </a:xfrm>
            <a:prstGeom prst="donut">
              <a:avLst>
                <a:gd name="adj" fmla="val 9637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8100000">
              <a:off x="4428572" y="4102815"/>
              <a:ext cx="18000" cy="994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0C53207-1E4C-4420-8D3B-CFF3E40D5450}"/>
              </a:ext>
            </a:extLst>
          </p:cNvPr>
          <p:cNvCxnSpPr>
            <a:cxnSpLocks/>
          </p:cNvCxnSpPr>
          <p:nvPr/>
        </p:nvCxnSpPr>
        <p:spPr>
          <a:xfrm>
            <a:off x="8563897" y="3338632"/>
            <a:ext cx="3628103" cy="0"/>
          </a:xfrm>
          <a:prstGeom prst="line">
            <a:avLst/>
          </a:prstGeom>
          <a:ln w="19050">
            <a:solidFill>
              <a:srgbClr val="434544">
                <a:alpha val="5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C9E37BEE-98B6-4251-8E42-F915817CC0E6}"/>
              </a:ext>
            </a:extLst>
          </p:cNvPr>
          <p:cNvSpPr/>
          <p:nvPr/>
        </p:nvSpPr>
        <p:spPr>
          <a:xfrm>
            <a:off x="4689335" y="1933809"/>
            <a:ext cx="2808596" cy="2727751"/>
          </a:xfrm>
          <a:prstGeom prst="ellipse">
            <a:avLst/>
          </a:prstGeom>
          <a:solidFill>
            <a:srgbClr val="3B4353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1" panose="02020600000000000000" pitchFamily="18" charset="-127"/>
                <a:ea typeface="a시월구일1" panose="02020600000000000000" pitchFamily="18" charset="-127"/>
              </a:rPr>
              <a:t>분석</a:t>
            </a:r>
            <a:endParaRPr lang="en-US" altLang="ko-K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1" panose="02020600000000000000" pitchFamily="18" charset="-127"/>
                <a:ea typeface="a시월구일1" panose="02020600000000000000" pitchFamily="18" charset="-127"/>
              </a:rPr>
              <a:t>결과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BAF5D51-A0BE-4B8C-9047-51DC454DF2EB}"/>
              </a:ext>
            </a:extLst>
          </p:cNvPr>
          <p:cNvSpPr/>
          <p:nvPr/>
        </p:nvSpPr>
        <p:spPr>
          <a:xfrm>
            <a:off x="4007768" y="3610055"/>
            <a:ext cx="1212510" cy="1139825"/>
          </a:xfrm>
          <a:prstGeom prst="ellipse">
            <a:avLst/>
          </a:prstGeom>
          <a:solidFill>
            <a:schemeClr val="bg2">
              <a:lumMod val="2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3331280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0476315" y="202139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233083" y="613873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935170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9987815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10137067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19761"/>
            <a:ext cx="368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분석결과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결과해석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6785-31D6-4CE9-802B-00EC30A99EAD}"/>
              </a:ext>
            </a:extLst>
          </p:cNvPr>
          <p:cNvSpPr/>
          <p:nvPr/>
        </p:nvSpPr>
        <p:spPr>
          <a:xfrm>
            <a:off x="8814914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02B4D23-DFFF-42C8-B5B6-EA04606071C1}"/>
              </a:ext>
            </a:extLst>
          </p:cNvPr>
          <p:cNvSpPr/>
          <p:nvPr/>
        </p:nvSpPr>
        <p:spPr>
          <a:xfrm>
            <a:off x="1109594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A6EE676-BCA6-4260-8745-0942DBB08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320763"/>
              </p:ext>
            </p:extLst>
          </p:nvPr>
        </p:nvGraphicFramePr>
        <p:xfrm>
          <a:off x="845437" y="5194016"/>
          <a:ext cx="6048375" cy="14033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145251253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55603963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822893963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804371033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4077216317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3800157809"/>
                    </a:ext>
                  </a:extLst>
                </a:gridCol>
              </a:tblGrid>
              <a:tr h="29843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전출도시명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전입도시명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이동인구</a:t>
                      </a:r>
                      <a:r>
                        <a:rPr lang="en-US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(</a:t>
                      </a: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명</a:t>
                      </a:r>
                      <a:r>
                        <a:rPr lang="en-US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전출도시명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전입도시명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이동인구</a:t>
                      </a:r>
                      <a:r>
                        <a:rPr lang="en-US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(</a:t>
                      </a: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명</a:t>
                      </a:r>
                      <a:r>
                        <a:rPr lang="en-US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)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1390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대전</a:t>
                      </a:r>
                      <a:r>
                        <a:rPr lang="en-US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유성구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세종특별자치시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6048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세종특별자치시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대전</a:t>
                      </a:r>
                      <a:r>
                        <a:rPr lang="en-US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유성구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3309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49821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대전</a:t>
                      </a:r>
                      <a:r>
                        <a:rPr lang="en-US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서구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세종특별자치시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4940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세종특별자치시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청주</a:t>
                      </a:r>
                      <a:r>
                        <a:rPr lang="en-US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흥덕구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2431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29074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공주시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세종특별자치시</a:t>
                      </a:r>
                      <a:endParaRPr lang="ko-KR" sz="1000" b="0" kern="10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b="0" kern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2029</a:t>
                      </a:r>
                      <a:endParaRPr lang="ko-KR" sz="1000" b="0" kern="10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세종특별자치시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대전</a:t>
                      </a:r>
                      <a:r>
                        <a:rPr lang="en-US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서구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2408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13937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청주</a:t>
                      </a:r>
                      <a:r>
                        <a:rPr lang="en-US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흥덕구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세종특별자치시</a:t>
                      </a:r>
                      <a:endParaRPr lang="ko-KR" sz="1000" b="0" kern="10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b="0" kern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1826</a:t>
                      </a:r>
                      <a:endParaRPr lang="ko-KR" sz="1000" b="0" kern="10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세종특별자치시</a:t>
                      </a:r>
                      <a:endParaRPr lang="ko-KR" sz="1000" b="0" kern="10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공주시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1412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82728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대전</a:t>
                      </a:r>
                      <a:r>
                        <a:rPr lang="en-US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중구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세종특별자치시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1610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세종특별자치시</a:t>
                      </a:r>
                      <a:endParaRPr lang="ko-KR" sz="1000" b="0" kern="10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대전</a:t>
                      </a:r>
                      <a:r>
                        <a:rPr lang="en-US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대덕구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b="0" kern="0" dirty="0">
                          <a:solidFill>
                            <a:schemeClr val="tx1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895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464133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4D853CA4-A3F4-449E-8CCB-AEB680E700EA}"/>
              </a:ext>
            </a:extLst>
          </p:cNvPr>
          <p:cNvGrpSpPr/>
          <p:nvPr/>
        </p:nvGrpSpPr>
        <p:grpSpPr>
          <a:xfrm>
            <a:off x="745752" y="5500320"/>
            <a:ext cx="974864" cy="1095896"/>
            <a:chOff x="479376" y="1924700"/>
            <a:chExt cx="974864" cy="109589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9F4CD03-EB4E-4D25-B2A7-D240064F4F78}"/>
                </a:ext>
              </a:extLst>
            </p:cNvPr>
            <p:cNvSpPr/>
            <p:nvPr/>
          </p:nvSpPr>
          <p:spPr>
            <a:xfrm>
              <a:off x="479376" y="1924700"/>
              <a:ext cx="974864" cy="214459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AF81263-7026-4202-80C1-456259A792D9}"/>
                </a:ext>
              </a:extLst>
            </p:cNvPr>
            <p:cNvSpPr/>
            <p:nvPr/>
          </p:nvSpPr>
          <p:spPr>
            <a:xfrm>
              <a:off x="479376" y="2150959"/>
              <a:ext cx="974864" cy="214459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FA9F62B-E548-47B7-83C2-9242A1059686}"/>
                </a:ext>
              </a:extLst>
            </p:cNvPr>
            <p:cNvSpPr/>
            <p:nvPr/>
          </p:nvSpPr>
          <p:spPr>
            <a:xfrm>
              <a:off x="479376" y="2806137"/>
              <a:ext cx="974864" cy="214459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CDF43339-0CCE-4B7A-AEAB-F97E157D66E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99" b="5016"/>
          <a:stretch/>
        </p:blipFill>
        <p:spPr bwMode="auto">
          <a:xfrm>
            <a:off x="2639616" y="989464"/>
            <a:ext cx="3113899" cy="37356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5A03D4B-FF0B-47AA-BC18-53C9BD9B9F3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43" b="7256"/>
          <a:stretch/>
        </p:blipFill>
        <p:spPr bwMode="auto">
          <a:xfrm>
            <a:off x="6059488" y="1015934"/>
            <a:ext cx="3205776" cy="37092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2EAE83-FFEF-4412-8ABE-3CF6C3C36E17}"/>
              </a:ext>
            </a:extLst>
          </p:cNvPr>
          <p:cNvSpPr txBox="1"/>
          <p:nvPr/>
        </p:nvSpPr>
        <p:spPr>
          <a:xfrm>
            <a:off x="8095687" y="1980554"/>
            <a:ext cx="3620625" cy="523220"/>
          </a:xfrm>
          <a:prstGeom prst="rect">
            <a:avLst/>
          </a:prstGeom>
          <a:solidFill>
            <a:srgbClr val="3B4353"/>
          </a:solidFill>
          <a:ln w="28575">
            <a:solidFill>
              <a:srgbClr val="3B435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세종시 전입 도시 </a:t>
            </a:r>
            <a:r>
              <a:rPr lang="en-US" altLang="ko-KR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Top 5 </a:t>
            </a:r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지역 중  </a:t>
            </a:r>
            <a:r>
              <a:rPr lang="en-US" altLang="ko-KR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위 </a:t>
            </a:r>
            <a:r>
              <a:rPr lang="en-US" altLang="ko-KR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대전</a:t>
            </a:r>
            <a:r>
              <a:rPr lang="en-US" altLang="ko-KR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’</a:t>
            </a:r>
          </a:p>
          <a:p>
            <a:r>
              <a:rPr lang="ko-KR" altLang="en-US" sz="14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시군구</a:t>
            </a:r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Top 5 </a:t>
            </a:r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지역 중 </a:t>
            </a:r>
            <a:r>
              <a:rPr lang="en-US" altLang="ko-KR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곳 </a:t>
            </a:r>
            <a:r>
              <a:rPr lang="en-US" altLang="ko-KR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‘</a:t>
            </a:r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대전</a:t>
            </a:r>
            <a:r>
              <a:rPr lang="en-US" altLang="ko-KR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＇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2F54D8E-56F9-4EB6-AB5D-04BF582F5690}"/>
              </a:ext>
            </a:extLst>
          </p:cNvPr>
          <p:cNvSpPr/>
          <p:nvPr/>
        </p:nvSpPr>
        <p:spPr>
          <a:xfrm>
            <a:off x="2944734" y="1306370"/>
            <a:ext cx="974864" cy="4919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251768-2F61-466C-9F1E-64BCC29DEA99}"/>
              </a:ext>
            </a:extLst>
          </p:cNvPr>
          <p:cNvSpPr/>
          <p:nvPr/>
        </p:nvSpPr>
        <p:spPr>
          <a:xfrm>
            <a:off x="8095686" y="5626054"/>
            <a:ext cx="3620625" cy="629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세종시가 대전시 인구에 미치는 </a:t>
            </a:r>
            <a:endParaRPr lang="en-US" altLang="ko-KR" sz="1500" dirty="0">
              <a:solidFill>
                <a:schemeClr val="tx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15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영향력 유무 증명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368D47-1A13-4CEB-8B6C-2697CAC41666}"/>
              </a:ext>
            </a:extLst>
          </p:cNvPr>
          <p:cNvSpPr txBox="1"/>
          <p:nvPr/>
        </p:nvSpPr>
        <p:spPr>
          <a:xfrm>
            <a:off x="745752" y="4869160"/>
            <a:ext cx="2591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*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데이터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: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세종시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_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전출입 도시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top5</a:t>
            </a:r>
            <a:endParaRPr lang="ko-KR" altLang="en-US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C901042-042C-431C-A184-0CD19E0BE2D4}"/>
              </a:ext>
            </a:extLst>
          </p:cNvPr>
          <p:cNvCxnSpPr/>
          <p:nvPr/>
        </p:nvCxnSpPr>
        <p:spPr>
          <a:xfrm>
            <a:off x="8025922" y="6273121"/>
            <a:ext cx="3350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F530131-6DE8-45D0-8B3B-E5E238316BA3}"/>
              </a:ext>
            </a:extLst>
          </p:cNvPr>
          <p:cNvSpPr/>
          <p:nvPr/>
        </p:nvSpPr>
        <p:spPr>
          <a:xfrm>
            <a:off x="479376" y="862356"/>
            <a:ext cx="1440160" cy="337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1</a:t>
            </a:r>
            <a:r>
              <a:rPr lang="en-US" altLang="ko-KR" sz="140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.  </a:t>
            </a:r>
            <a:r>
              <a:rPr lang="ko-KR" altLang="en-US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세종시 영향</a:t>
            </a:r>
          </a:p>
        </p:txBody>
      </p:sp>
    </p:spTree>
    <p:extLst>
      <p:ext uri="{BB962C8B-B14F-4D97-AF65-F5344CB8AC3E}">
        <p14:creationId xmlns:p14="http://schemas.microsoft.com/office/powerpoint/2010/main" val="2392480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0476315" y="202139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233083" y="620688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935170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9987815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10137067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19761"/>
            <a:ext cx="6686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분석결과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결과해석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6785-31D6-4CE9-802B-00EC30A99EAD}"/>
              </a:ext>
            </a:extLst>
          </p:cNvPr>
          <p:cNvSpPr/>
          <p:nvPr/>
        </p:nvSpPr>
        <p:spPr>
          <a:xfrm>
            <a:off x="8814914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02B4D23-DFFF-42C8-B5B6-EA04606071C1}"/>
              </a:ext>
            </a:extLst>
          </p:cNvPr>
          <p:cNvSpPr/>
          <p:nvPr/>
        </p:nvSpPr>
        <p:spPr>
          <a:xfrm>
            <a:off x="1109594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0A07FC-79F1-4CCE-981A-D233BAF3470C}"/>
              </a:ext>
            </a:extLst>
          </p:cNvPr>
          <p:cNvGrpSpPr/>
          <p:nvPr/>
        </p:nvGrpSpPr>
        <p:grpSpPr>
          <a:xfrm>
            <a:off x="530216" y="1045085"/>
            <a:ext cx="5349757" cy="4400140"/>
            <a:chOff x="1217944" y="1857278"/>
            <a:chExt cx="2629445" cy="1891261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7E9FAFCD-781C-4F0A-A229-CCBCAE8A0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944" y="2541474"/>
              <a:ext cx="2629445" cy="1207065"/>
            </a:xfrm>
            <a:custGeom>
              <a:avLst/>
              <a:gdLst>
                <a:gd name="connsiteX0" fmla="*/ 0 w 2629445"/>
                <a:gd name="connsiteY0" fmla="*/ 0 h 1207065"/>
                <a:gd name="connsiteX1" fmla="*/ 2629445 w 2629445"/>
                <a:gd name="connsiteY1" fmla="*/ 0 h 1207065"/>
                <a:gd name="connsiteX2" fmla="*/ 2629445 w 2629445"/>
                <a:gd name="connsiteY2" fmla="*/ 1207065 h 1207065"/>
                <a:gd name="connsiteX3" fmla="*/ 0 w 2629445"/>
                <a:gd name="connsiteY3" fmla="*/ 1207065 h 1207065"/>
                <a:gd name="connsiteX4" fmla="*/ 0 w 2629445"/>
                <a:gd name="connsiteY4" fmla="*/ 0 h 1207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9445" h="1207065" extrusionOk="0">
                  <a:moveTo>
                    <a:pt x="0" y="0"/>
                  </a:moveTo>
                  <a:cubicBezTo>
                    <a:pt x="1143708" y="-56244"/>
                    <a:pt x="2201337" y="145829"/>
                    <a:pt x="2629445" y="0"/>
                  </a:cubicBezTo>
                  <a:cubicBezTo>
                    <a:pt x="2726082" y="376970"/>
                    <a:pt x="2523675" y="923113"/>
                    <a:pt x="2629445" y="1207065"/>
                  </a:cubicBezTo>
                  <a:cubicBezTo>
                    <a:pt x="2280383" y="1306485"/>
                    <a:pt x="966843" y="1122876"/>
                    <a:pt x="0" y="1207065"/>
                  </a:cubicBezTo>
                  <a:cubicBezTo>
                    <a:pt x="90291" y="810012"/>
                    <a:pt x="25213" y="313258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3B4353"/>
              </a:solidFill>
              <a:extLst>
                <a:ext uri="{C807C97D-BFC1-408E-A445-0C87EB9F89A2}">
                  <ask:lineSketchStyleProps xmlns:ask="http://schemas.microsoft.com/office/drawing/2018/sketchyshapes" sd="752872031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5B3F3D4-A4FF-4B4F-9B36-4EE05868251F}"/>
                </a:ext>
              </a:extLst>
            </p:cNvPr>
            <p:cNvSpPr/>
            <p:nvPr/>
          </p:nvSpPr>
          <p:spPr>
            <a:xfrm>
              <a:off x="1329539" y="2381526"/>
              <a:ext cx="2360606" cy="382974"/>
            </a:xfrm>
            <a:custGeom>
              <a:avLst/>
              <a:gdLst>
                <a:gd name="connsiteX0" fmla="*/ 0 w 2360606"/>
                <a:gd name="connsiteY0" fmla="*/ 0 h 382974"/>
                <a:gd name="connsiteX1" fmla="*/ 2360606 w 2360606"/>
                <a:gd name="connsiteY1" fmla="*/ 0 h 382974"/>
                <a:gd name="connsiteX2" fmla="*/ 2360606 w 2360606"/>
                <a:gd name="connsiteY2" fmla="*/ 382974 h 382974"/>
                <a:gd name="connsiteX3" fmla="*/ 0 w 2360606"/>
                <a:gd name="connsiteY3" fmla="*/ 382974 h 382974"/>
                <a:gd name="connsiteX4" fmla="*/ 0 w 2360606"/>
                <a:gd name="connsiteY4" fmla="*/ 0 h 38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0606" h="382974" fill="none" extrusionOk="0">
                  <a:moveTo>
                    <a:pt x="0" y="0"/>
                  </a:moveTo>
                  <a:cubicBezTo>
                    <a:pt x="322331" y="52543"/>
                    <a:pt x="1377585" y="-168825"/>
                    <a:pt x="2360606" y="0"/>
                  </a:cubicBezTo>
                  <a:cubicBezTo>
                    <a:pt x="2348289" y="172857"/>
                    <a:pt x="2350913" y="313980"/>
                    <a:pt x="2360606" y="382974"/>
                  </a:cubicBezTo>
                  <a:cubicBezTo>
                    <a:pt x="1695392" y="394602"/>
                    <a:pt x="656269" y="452873"/>
                    <a:pt x="0" y="382974"/>
                  </a:cubicBezTo>
                  <a:cubicBezTo>
                    <a:pt x="-29713" y="309936"/>
                    <a:pt x="5358" y="89761"/>
                    <a:pt x="0" y="0"/>
                  </a:cubicBezTo>
                  <a:close/>
                </a:path>
                <a:path w="2360606" h="382974" stroke="0" extrusionOk="0">
                  <a:moveTo>
                    <a:pt x="0" y="0"/>
                  </a:moveTo>
                  <a:cubicBezTo>
                    <a:pt x="288742" y="-146487"/>
                    <a:pt x="1996356" y="-60275"/>
                    <a:pt x="2360606" y="0"/>
                  </a:cubicBezTo>
                  <a:cubicBezTo>
                    <a:pt x="2363548" y="140626"/>
                    <a:pt x="2334743" y="272615"/>
                    <a:pt x="2360606" y="382974"/>
                  </a:cubicBezTo>
                  <a:cubicBezTo>
                    <a:pt x="1332785" y="537223"/>
                    <a:pt x="640493" y="321967"/>
                    <a:pt x="0" y="382974"/>
                  </a:cubicBezTo>
                  <a:cubicBezTo>
                    <a:pt x="-18647" y="272761"/>
                    <a:pt x="-6836" y="182857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A3CFD5"/>
              </a:solidFill>
              <a:extLst>
                <a:ext uri="{C807C97D-BFC1-408E-A445-0C87EB9F89A2}">
                  <ask:lineSketchStyleProps xmlns:ask="http://schemas.microsoft.com/office/drawing/2018/sketchyshapes" sd="23506806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47A4078-194A-48EA-952A-C14C40AF68AB}"/>
                </a:ext>
              </a:extLst>
            </p:cNvPr>
            <p:cNvSpPr/>
            <p:nvPr/>
          </p:nvSpPr>
          <p:spPr>
            <a:xfrm>
              <a:off x="1217944" y="1857278"/>
              <a:ext cx="1261169" cy="1736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3B4353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인프라 지수 생성 모델 식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CD4FAA-55B9-42C5-A688-4835BFA04620}"/>
              </a:ext>
            </a:extLst>
          </p:cNvPr>
          <p:cNvSpPr txBox="1"/>
          <p:nvPr/>
        </p:nvSpPr>
        <p:spPr>
          <a:xfrm>
            <a:off x="623090" y="3570007"/>
            <a:ext cx="5256883" cy="1441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인프라 지수 </a:t>
            </a:r>
            <a:endParaRPr lang="en-US" altLang="ko-KR" sz="16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=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청년인구 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/ (4365.1 x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경찰서 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-7213.4 x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법원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교도소 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 + 23298.1 x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병원 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– 3241.2 x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숙박시설 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+ 8772.8 x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초중고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) / 3.3</a:t>
            </a:r>
            <a:endParaRPr lang="ko-KR" altLang="en-US" sz="16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8EF9E6-B6B4-438C-B398-8FF608F6CFAB}"/>
              </a:ext>
            </a:extLst>
          </p:cNvPr>
          <p:cNvSpPr txBox="1"/>
          <p:nvPr/>
        </p:nvSpPr>
        <p:spPr>
          <a:xfrm>
            <a:off x="3096136" y="2266189"/>
            <a:ext cx="2239488" cy="89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경찰서      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법원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_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교도소</a:t>
            </a:r>
            <a:endParaRPr lang="en-US" altLang="ko-KR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s"/>
            </a:pP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숙박시설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  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초중고</a:t>
            </a:r>
            <a:endParaRPr lang="en-US" altLang="ko-KR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s"/>
            </a:pP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병원</a:t>
            </a:r>
            <a:endParaRPr lang="en-US" altLang="ko-KR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DB2CF36C-6F46-49FD-9A98-D086DB9E2639}"/>
              </a:ext>
            </a:extLst>
          </p:cNvPr>
          <p:cNvSpPr txBox="1"/>
          <p:nvPr/>
        </p:nvSpPr>
        <p:spPr>
          <a:xfrm>
            <a:off x="757262" y="2266189"/>
            <a:ext cx="1726548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회귀분석기반 </a:t>
            </a:r>
            <a:endParaRPr lang="en-US" altLang="ko-KR" sz="16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변수 선정</a:t>
            </a:r>
            <a:endParaRPr lang="en-US" altLang="ko-KR" sz="16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A269173-6B05-4992-B3C5-3E982B715028}"/>
              </a:ext>
            </a:extLst>
          </p:cNvPr>
          <p:cNvSpPr/>
          <p:nvPr/>
        </p:nvSpPr>
        <p:spPr>
          <a:xfrm>
            <a:off x="6464299" y="1021534"/>
            <a:ext cx="3588285" cy="42759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세종시 전출입 최다 도시 지수 시각화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5D4D3AAD-3C7B-47A8-8A88-E65509FE5A01}"/>
              </a:ext>
            </a:extLst>
          </p:cNvPr>
          <p:cNvSpPr txBox="1"/>
          <p:nvPr/>
        </p:nvSpPr>
        <p:spPr>
          <a:xfrm>
            <a:off x="3861969" y="5521805"/>
            <a:ext cx="3396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최대값 </a:t>
            </a:r>
            <a:r>
              <a:rPr lang="en-US" altLang="ko-KR" sz="1200" dirty="0">
                <a:solidFill>
                  <a:srgbClr val="FF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10 </a:t>
            </a:r>
            <a:r>
              <a:rPr lang="ko-KR" altLang="en-US" sz="1200" dirty="0">
                <a:solidFill>
                  <a:srgbClr val="FF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맞추기 위해 사용</a:t>
            </a:r>
          </a:p>
        </p:txBody>
      </p:sp>
      <p:cxnSp>
        <p:nvCxnSpPr>
          <p:cNvPr id="1029" name="직선 화살표 연결선 1028">
            <a:extLst>
              <a:ext uri="{FF2B5EF4-FFF2-40B4-BE49-F238E27FC236}">
                <a16:creationId xmlns:a16="http://schemas.microsoft.com/office/drawing/2014/main" id="{152A4842-10A8-43F9-9FC2-16B9589AAD8F}"/>
              </a:ext>
            </a:extLst>
          </p:cNvPr>
          <p:cNvCxnSpPr>
            <a:cxnSpLocks/>
          </p:cNvCxnSpPr>
          <p:nvPr/>
        </p:nvCxnSpPr>
        <p:spPr>
          <a:xfrm>
            <a:off x="5663952" y="5011106"/>
            <a:ext cx="0" cy="395499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F744004-CBE4-46A7-BE3B-E7BF1C1FE26B}"/>
              </a:ext>
            </a:extLst>
          </p:cNvPr>
          <p:cNvGrpSpPr/>
          <p:nvPr/>
        </p:nvGrpSpPr>
        <p:grpSpPr>
          <a:xfrm>
            <a:off x="6526678" y="1608849"/>
            <a:ext cx="4634038" cy="4934993"/>
            <a:chOff x="6526678" y="1608849"/>
            <a:chExt cx="4634038" cy="4934993"/>
          </a:xfrm>
        </p:grpSpPr>
        <p:pic>
          <p:nvPicPr>
            <p:cNvPr id="30" name="그림 29" descr="지도이(가) 표시된 사진&#10;&#10;자동 생성된 설명">
              <a:extLst>
                <a:ext uri="{FF2B5EF4-FFF2-40B4-BE49-F238E27FC236}">
                  <a16:creationId xmlns:a16="http://schemas.microsoft.com/office/drawing/2014/main" id="{D7F06574-CE07-4804-AA2B-426C379D5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6678" y="1608849"/>
              <a:ext cx="4634038" cy="4934993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ABDCB41-621C-4E53-ACEA-07BE990AC74D}"/>
                </a:ext>
              </a:extLst>
            </p:cNvPr>
            <p:cNvSpPr/>
            <p:nvPr/>
          </p:nvSpPr>
          <p:spPr>
            <a:xfrm>
              <a:off x="9808704" y="5877272"/>
              <a:ext cx="103720" cy="1011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2CA2A85-4434-4697-89FC-92A37BA917B3}"/>
                </a:ext>
              </a:extLst>
            </p:cNvPr>
            <p:cNvSpPr/>
            <p:nvPr/>
          </p:nvSpPr>
          <p:spPr>
            <a:xfrm>
              <a:off x="9808704" y="6193076"/>
              <a:ext cx="103720" cy="10116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6EB55C-C6B5-4A44-9286-E8B8A2D9BE0F}"/>
                </a:ext>
              </a:extLst>
            </p:cNvPr>
            <p:cNvSpPr txBox="1"/>
            <p:nvPr/>
          </p:nvSpPr>
          <p:spPr>
            <a:xfrm>
              <a:off x="9963244" y="5762973"/>
              <a:ext cx="95729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세종시 전출</a:t>
              </a:r>
              <a:endParaRPr lang="en-US" altLang="ko-KR" sz="11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endParaRPr lang="en-US" altLang="ko-KR" sz="11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r>
                <a:rPr lang="ko-KR" altLang="en-US" sz="1100" dirty="0">
                  <a:solidFill>
                    <a:schemeClr val="bg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세종시 전입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4166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0476315" y="202139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233083" y="613873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935170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9987815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10137067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19761"/>
            <a:ext cx="3690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분석결과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결과해석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6785-31D6-4CE9-802B-00EC30A99EAD}"/>
              </a:ext>
            </a:extLst>
          </p:cNvPr>
          <p:cNvSpPr/>
          <p:nvPr/>
        </p:nvSpPr>
        <p:spPr>
          <a:xfrm>
            <a:off x="8814914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02B4D23-DFFF-42C8-B5B6-EA04606071C1}"/>
              </a:ext>
            </a:extLst>
          </p:cNvPr>
          <p:cNvSpPr/>
          <p:nvPr/>
        </p:nvSpPr>
        <p:spPr>
          <a:xfrm>
            <a:off x="1109594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6C3CDA7-7D13-4401-959B-81520D81D20B}"/>
              </a:ext>
            </a:extLst>
          </p:cNvPr>
          <p:cNvGrpSpPr/>
          <p:nvPr/>
        </p:nvGrpSpPr>
        <p:grpSpPr>
          <a:xfrm>
            <a:off x="5078459" y="1014756"/>
            <a:ext cx="5628061" cy="5529448"/>
            <a:chOff x="4477097" y="990232"/>
            <a:chExt cx="5628061" cy="5529448"/>
          </a:xfrm>
        </p:grpSpPr>
        <p:pic>
          <p:nvPicPr>
            <p:cNvPr id="16" name="그림 15" descr="지도이(가) 표시된 사진&#10;&#10;자동 생성된 설명">
              <a:extLst>
                <a:ext uri="{FF2B5EF4-FFF2-40B4-BE49-F238E27FC236}">
                  <a16:creationId xmlns:a16="http://schemas.microsoft.com/office/drawing/2014/main" id="{1167F283-4927-4B5E-BA39-18C9307D8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7097" y="990232"/>
              <a:ext cx="5628061" cy="552944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9ED67E4-C204-4C43-B3B3-8A2F51B7F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10600" y="1105180"/>
              <a:ext cx="533400" cy="847725"/>
            </a:xfrm>
            <a:prstGeom prst="rect">
              <a:avLst/>
            </a:prstGeom>
          </p:spPr>
        </p:pic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A269173-6B05-4992-B3C5-3E982B715028}"/>
              </a:ext>
            </a:extLst>
          </p:cNvPr>
          <p:cNvSpPr/>
          <p:nvPr/>
        </p:nvSpPr>
        <p:spPr>
          <a:xfrm>
            <a:off x="695400" y="1038269"/>
            <a:ext cx="2329448" cy="4227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B4353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군집 구성요소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59CFB4-7263-43C7-A08F-5F0BCB79E82A}"/>
              </a:ext>
            </a:extLst>
          </p:cNvPr>
          <p:cNvSpPr txBox="1"/>
          <p:nvPr/>
        </p:nvSpPr>
        <p:spPr>
          <a:xfrm>
            <a:off x="1172503" y="1405849"/>
            <a:ext cx="4248472" cy="700961"/>
          </a:xfrm>
          <a:prstGeom prst="rect">
            <a:avLst/>
          </a:prstGeom>
          <a:solidFill>
            <a:srgbClr val="3B435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대부분의 광역시는 군집</a:t>
            </a:r>
            <a:r>
              <a:rPr lang="en-US" altLang="ko-KR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2</a:t>
            </a:r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로 분류</a:t>
            </a:r>
            <a:endParaRPr lang="en-US" altLang="ko-KR" sz="14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인프라에 비해 청년인구가 부족한 것으로 판단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730C7F0-1945-4A80-AA6D-9229C44F09EA}"/>
              </a:ext>
            </a:extLst>
          </p:cNvPr>
          <p:cNvSpPr/>
          <p:nvPr/>
        </p:nvSpPr>
        <p:spPr>
          <a:xfrm>
            <a:off x="1172503" y="3428999"/>
            <a:ext cx="3030786" cy="3009133"/>
          </a:xfrm>
          <a:prstGeom prst="ellipse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서울의 청년인구 과잉</a:t>
            </a:r>
            <a:endParaRPr lang="en-US" altLang="ko-KR" sz="1600" dirty="0">
              <a:solidFill>
                <a:schemeClr val="tx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&amp;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이외 광역시 청년인구 유입 필요성 </a:t>
            </a:r>
            <a:r>
              <a:rPr lang="ko-KR" altLang="en-US" sz="16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</a:t>
            </a:r>
            <a:endParaRPr lang="en-US" sz="1600" dirty="0">
              <a:solidFill>
                <a:schemeClr val="tx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E4EE329-3D38-471C-B208-6933E2612F2B}"/>
              </a:ext>
            </a:extLst>
          </p:cNvPr>
          <p:cNvGrpSpPr/>
          <p:nvPr/>
        </p:nvGrpSpPr>
        <p:grpSpPr>
          <a:xfrm flipH="1">
            <a:off x="4105333" y="4703461"/>
            <a:ext cx="1129885" cy="191602"/>
            <a:chOff x="6238548" y="3165928"/>
            <a:chExt cx="1855742" cy="187483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6FAAACF-E8FE-4D64-884F-745C3B80D6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8548" y="3353411"/>
              <a:ext cx="1855742" cy="0"/>
            </a:xfrm>
            <a:prstGeom prst="line">
              <a:avLst/>
            </a:prstGeom>
            <a:ln w="22225" cap="rnd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DE34C81-6893-41AB-9D38-38799A87142B}"/>
                </a:ext>
              </a:extLst>
            </p:cNvPr>
            <p:cNvCxnSpPr>
              <a:cxnSpLocks/>
            </p:cNvCxnSpPr>
            <p:nvPr/>
          </p:nvCxnSpPr>
          <p:spPr>
            <a:xfrm>
              <a:off x="7933407" y="3165928"/>
              <a:ext cx="160883" cy="185102"/>
            </a:xfrm>
            <a:prstGeom prst="line">
              <a:avLst/>
            </a:prstGeom>
            <a:ln w="22225" cap="rnd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7520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0" y="3297685"/>
            <a:ext cx="3746090" cy="0"/>
          </a:xfrm>
          <a:prstGeom prst="line">
            <a:avLst/>
          </a:prstGeom>
          <a:ln w="19050">
            <a:solidFill>
              <a:srgbClr val="434544">
                <a:alpha val="5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7343736" y="3270644"/>
            <a:ext cx="308390" cy="398606"/>
            <a:chOff x="4291013" y="4001237"/>
            <a:chExt cx="155559" cy="201066"/>
          </a:xfrm>
        </p:grpSpPr>
        <p:sp>
          <p:nvSpPr>
            <p:cNvPr id="21" name="도넛 20"/>
            <p:cNvSpPr/>
            <p:nvPr/>
          </p:nvSpPr>
          <p:spPr>
            <a:xfrm>
              <a:off x="4291013" y="4001237"/>
              <a:ext cx="144178" cy="144178"/>
            </a:xfrm>
            <a:prstGeom prst="donut">
              <a:avLst>
                <a:gd name="adj" fmla="val 9637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8100000">
              <a:off x="4428572" y="4102815"/>
              <a:ext cx="18000" cy="994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0C53207-1E4C-4420-8D3B-CFF3E40D5450}"/>
              </a:ext>
            </a:extLst>
          </p:cNvPr>
          <p:cNvCxnSpPr>
            <a:cxnSpLocks/>
          </p:cNvCxnSpPr>
          <p:nvPr/>
        </p:nvCxnSpPr>
        <p:spPr>
          <a:xfrm>
            <a:off x="8563897" y="3338632"/>
            <a:ext cx="3628103" cy="0"/>
          </a:xfrm>
          <a:prstGeom prst="line">
            <a:avLst/>
          </a:prstGeom>
          <a:ln w="19050">
            <a:solidFill>
              <a:srgbClr val="434544">
                <a:alpha val="5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C9E37BEE-98B6-4251-8E42-F915817CC0E6}"/>
              </a:ext>
            </a:extLst>
          </p:cNvPr>
          <p:cNvSpPr/>
          <p:nvPr/>
        </p:nvSpPr>
        <p:spPr>
          <a:xfrm>
            <a:off x="4689335" y="1933809"/>
            <a:ext cx="2808596" cy="2727751"/>
          </a:xfrm>
          <a:prstGeom prst="ellipse">
            <a:avLst/>
          </a:prstGeom>
          <a:solidFill>
            <a:schemeClr val="tx2">
              <a:lumMod val="7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1" panose="02020600000000000000" pitchFamily="18" charset="-127"/>
                <a:ea typeface="a시월구일1" panose="02020600000000000000" pitchFamily="18" charset="-127"/>
              </a:rPr>
              <a:t>활용</a:t>
            </a:r>
            <a:endParaRPr lang="en-US" altLang="ko-K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1" panose="02020600000000000000" pitchFamily="18" charset="-127"/>
                <a:ea typeface="a시월구일1" panose="02020600000000000000" pitchFamily="18" charset="-127"/>
              </a:rPr>
              <a:t>방안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BAF5D51-A0BE-4B8C-9047-51DC454DF2EB}"/>
              </a:ext>
            </a:extLst>
          </p:cNvPr>
          <p:cNvSpPr/>
          <p:nvPr/>
        </p:nvSpPr>
        <p:spPr>
          <a:xfrm>
            <a:off x="4007768" y="3610055"/>
            <a:ext cx="1212510" cy="1139825"/>
          </a:xfrm>
          <a:prstGeom prst="ellipse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4085757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1113607" y="211724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233083" y="633970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935170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9987815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10728508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19761"/>
            <a:ext cx="6686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활용방안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지수활용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6785-31D6-4CE9-802B-00EC30A99EAD}"/>
              </a:ext>
            </a:extLst>
          </p:cNvPr>
          <p:cNvSpPr/>
          <p:nvPr/>
        </p:nvSpPr>
        <p:spPr>
          <a:xfrm>
            <a:off x="8814914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02B4D23-DFFF-42C8-B5B6-EA04606071C1}"/>
              </a:ext>
            </a:extLst>
          </p:cNvPr>
          <p:cNvSpPr/>
          <p:nvPr/>
        </p:nvSpPr>
        <p:spPr>
          <a:xfrm>
            <a:off x="10519743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AD28F6E-EDB7-4C4E-836D-DE0A62AFD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866147"/>
              </p:ext>
            </p:extLst>
          </p:nvPr>
        </p:nvGraphicFramePr>
        <p:xfrm>
          <a:off x="458475" y="1780654"/>
          <a:ext cx="5587545" cy="148887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16817">
                  <a:extLst>
                    <a:ext uri="{9D8B030D-6E8A-4147-A177-3AD203B41FA5}">
                      <a16:colId xmlns:a16="http://schemas.microsoft.com/office/drawing/2014/main" val="413384431"/>
                    </a:ext>
                  </a:extLst>
                </a:gridCol>
                <a:gridCol w="825007">
                  <a:extLst>
                    <a:ext uri="{9D8B030D-6E8A-4147-A177-3AD203B41FA5}">
                      <a16:colId xmlns:a16="http://schemas.microsoft.com/office/drawing/2014/main" val="1934872523"/>
                    </a:ext>
                  </a:extLst>
                </a:gridCol>
                <a:gridCol w="1007982">
                  <a:extLst>
                    <a:ext uri="{9D8B030D-6E8A-4147-A177-3AD203B41FA5}">
                      <a16:colId xmlns:a16="http://schemas.microsoft.com/office/drawing/2014/main" val="2370410269"/>
                    </a:ext>
                  </a:extLst>
                </a:gridCol>
                <a:gridCol w="912939">
                  <a:extLst>
                    <a:ext uri="{9D8B030D-6E8A-4147-A177-3AD203B41FA5}">
                      <a16:colId xmlns:a16="http://schemas.microsoft.com/office/drawing/2014/main" val="3277559785"/>
                    </a:ext>
                  </a:extLst>
                </a:gridCol>
                <a:gridCol w="1008629">
                  <a:extLst>
                    <a:ext uri="{9D8B030D-6E8A-4147-A177-3AD203B41FA5}">
                      <a16:colId xmlns:a16="http://schemas.microsoft.com/office/drawing/2014/main" val="1817874879"/>
                    </a:ext>
                  </a:extLst>
                </a:gridCol>
                <a:gridCol w="916171">
                  <a:extLst>
                    <a:ext uri="{9D8B030D-6E8A-4147-A177-3AD203B41FA5}">
                      <a16:colId xmlns:a16="http://schemas.microsoft.com/office/drawing/2014/main" val="4134786631"/>
                    </a:ext>
                  </a:extLst>
                </a:gridCol>
              </a:tblGrid>
              <a:tr h="24814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전출도시명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전입도시명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인프라지수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전출도시명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전입도시명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인프라지수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754750"/>
                  </a:ext>
                </a:extLst>
              </a:tr>
              <a:tr h="24814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대전</a:t>
                      </a:r>
                      <a:r>
                        <a:rPr lang="en-US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유성구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  </a:t>
                      </a: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세종시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b="0" kern="100" dirty="0">
                          <a:solidFill>
                            <a:srgbClr val="FF3300"/>
                          </a:solidFill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6.040362086</a:t>
                      </a:r>
                      <a:endParaRPr lang="ko-KR" sz="1000" b="0" kern="100" dirty="0">
                        <a:solidFill>
                          <a:srgbClr val="FF3300"/>
                        </a:solidFill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alt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    </a:t>
                      </a: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세종시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대전</a:t>
                      </a:r>
                      <a:r>
                        <a:rPr lang="en-US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유성구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6.040362086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2471421"/>
                  </a:ext>
                </a:extLst>
              </a:tr>
              <a:tr h="24814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대전</a:t>
                      </a:r>
                      <a:r>
                        <a:rPr lang="en-US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서구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4.307267103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청주</a:t>
                      </a:r>
                      <a:r>
                        <a:rPr lang="en-US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흥덕구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 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3271682"/>
                  </a:ext>
                </a:extLst>
              </a:tr>
              <a:tr h="24814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공주시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 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대전</a:t>
                      </a:r>
                      <a:r>
                        <a:rPr lang="en-US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서구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4.307267103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1067005"/>
                  </a:ext>
                </a:extLst>
              </a:tr>
              <a:tr h="24814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청주</a:t>
                      </a:r>
                      <a:r>
                        <a:rPr lang="en-US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흥덕구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 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공주시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 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5277766"/>
                  </a:ext>
                </a:extLst>
              </a:tr>
              <a:tr h="24814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대전</a:t>
                      </a:r>
                      <a:r>
                        <a:rPr lang="en-US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중구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4.301410879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대전</a:t>
                      </a:r>
                      <a:r>
                        <a:rPr lang="en-US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_</a:t>
                      </a:r>
                      <a:r>
                        <a:rPr lang="ko-KR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대덕구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b="0" kern="100" dirty="0">
                          <a:effectLst/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5.489834297</a:t>
                      </a:r>
                      <a:endParaRPr lang="ko-KR" sz="1000" b="0" kern="100" dirty="0">
                        <a:effectLst/>
                        <a:latin typeface="a시월구일1" panose="02020600000000000000" pitchFamily="18" charset="-127"/>
                        <a:ea typeface="a시월구일1" panose="02020600000000000000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4247706"/>
                  </a:ext>
                </a:extLst>
              </a:tr>
            </a:tbl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EFB255E-4BD6-4ACF-BFC2-742E25B4AEAF}"/>
              </a:ext>
            </a:extLst>
          </p:cNvPr>
          <p:cNvSpPr/>
          <p:nvPr/>
        </p:nvSpPr>
        <p:spPr>
          <a:xfrm>
            <a:off x="479376" y="862356"/>
            <a:ext cx="1369315" cy="337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1.  </a:t>
            </a:r>
            <a:r>
              <a:rPr lang="ko-KR" altLang="en-US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세종</a:t>
            </a:r>
            <a:r>
              <a:rPr lang="en-US" altLang="ko-KR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대전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83901A-2FCB-494D-9EA0-B2F260565F4C}"/>
              </a:ext>
            </a:extLst>
          </p:cNvPr>
          <p:cNvSpPr txBox="1"/>
          <p:nvPr/>
        </p:nvSpPr>
        <p:spPr>
          <a:xfrm>
            <a:off x="405623" y="1384620"/>
            <a:ext cx="3817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세종시 전출입 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top5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중 대전 인프라지수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04F15F-0E9A-4B94-B265-3FB3659286A2}"/>
              </a:ext>
            </a:extLst>
          </p:cNvPr>
          <p:cNvSpPr txBox="1"/>
          <p:nvPr/>
        </p:nvSpPr>
        <p:spPr>
          <a:xfrm>
            <a:off x="405623" y="3653050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세종시 인프라 지수 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=</a:t>
            </a:r>
            <a:r>
              <a:rPr lang="en-US" altLang="ko-KR" sz="1400" b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5.556881571</a:t>
            </a:r>
            <a:r>
              <a:rPr lang="en-US" altLang="ko-KR" sz="1400" b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endParaRPr lang="ko-KR" altLang="en-US" sz="1400" b="1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BE6039-1287-49EE-9A5B-A61ECA02B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67" y="4119711"/>
            <a:ext cx="3552825" cy="2333625"/>
          </a:xfrm>
          <a:prstGeom prst="rect">
            <a:avLst/>
          </a:prstGeom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21A73400-0D4B-4CF4-854F-79EF057F497A}"/>
              </a:ext>
            </a:extLst>
          </p:cNvPr>
          <p:cNvSpPr/>
          <p:nvPr/>
        </p:nvSpPr>
        <p:spPr>
          <a:xfrm rot="10800000">
            <a:off x="4170693" y="4758657"/>
            <a:ext cx="191591" cy="359644"/>
          </a:xfrm>
          <a:prstGeom prst="downArrow">
            <a:avLst>
              <a:gd name="adj1" fmla="val 50000"/>
              <a:gd name="adj2" fmla="val 64884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F669E4B4-3815-49D4-9DCC-F3DBEEF0EB38}"/>
              </a:ext>
            </a:extLst>
          </p:cNvPr>
          <p:cNvSpPr/>
          <p:nvPr/>
        </p:nvSpPr>
        <p:spPr>
          <a:xfrm>
            <a:off x="4193539" y="5566927"/>
            <a:ext cx="191591" cy="359644"/>
          </a:xfrm>
          <a:prstGeom prst="downArrow">
            <a:avLst>
              <a:gd name="adj1" fmla="val 50000"/>
              <a:gd name="adj2" fmla="val 64884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E68A7A-4619-40F6-90A1-875A372ECBD7}"/>
              </a:ext>
            </a:extLst>
          </p:cNvPr>
          <p:cNvSpPr txBox="1"/>
          <p:nvPr/>
        </p:nvSpPr>
        <p:spPr>
          <a:xfrm>
            <a:off x="3137213" y="4233042"/>
            <a:ext cx="2742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인프라 대비 청년인구 </a:t>
            </a:r>
            <a:r>
              <a:rPr lang="ko-KR" altLang="en-US" sz="1200" dirty="0">
                <a:solidFill>
                  <a:srgbClr val="FF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높음</a:t>
            </a:r>
            <a:endParaRPr lang="ko-KR" altLang="en-US" sz="1200" b="1" dirty="0">
              <a:solidFill>
                <a:srgbClr val="FF0000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AA50F3-FF64-4B09-980A-3F998F26658C}"/>
              </a:ext>
            </a:extLst>
          </p:cNvPr>
          <p:cNvSpPr txBox="1"/>
          <p:nvPr/>
        </p:nvSpPr>
        <p:spPr>
          <a:xfrm>
            <a:off x="3137212" y="5910114"/>
            <a:ext cx="2742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인프라 대비 청년인구 </a:t>
            </a:r>
            <a:r>
              <a:rPr lang="ko-KR" altLang="en-US" sz="1200" dirty="0">
                <a:solidFill>
                  <a:srgbClr val="0000FF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낮음</a:t>
            </a:r>
            <a:endParaRPr lang="ko-KR" altLang="en-US" sz="1200" b="1" dirty="0">
              <a:solidFill>
                <a:srgbClr val="0000FF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F6BA6C0-2A34-41C6-ACCE-526E5E0D3253}"/>
              </a:ext>
            </a:extLst>
          </p:cNvPr>
          <p:cNvSpPr/>
          <p:nvPr/>
        </p:nvSpPr>
        <p:spPr>
          <a:xfrm>
            <a:off x="6312633" y="857459"/>
            <a:ext cx="1584176" cy="337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2.  </a:t>
            </a:r>
            <a:r>
              <a:rPr lang="ko-KR" altLang="en-US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인프라 비교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087836-39FF-4993-9BD4-D0EC5E1E25BF}"/>
              </a:ext>
            </a:extLst>
          </p:cNvPr>
          <p:cNvGrpSpPr/>
          <p:nvPr/>
        </p:nvGrpSpPr>
        <p:grpSpPr>
          <a:xfrm>
            <a:off x="6964370" y="1896509"/>
            <a:ext cx="4500732" cy="3408834"/>
            <a:chOff x="6936116" y="1389653"/>
            <a:chExt cx="4827351" cy="333361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44CE8A23-7B7D-4C80-B7F8-9063DC3CA9F7}"/>
                </a:ext>
              </a:extLst>
            </p:cNvPr>
            <p:cNvGrpSpPr/>
            <p:nvPr/>
          </p:nvGrpSpPr>
          <p:grpSpPr>
            <a:xfrm>
              <a:off x="6936116" y="1389653"/>
              <a:ext cx="4126713" cy="3333611"/>
              <a:chOff x="591911" y="1764837"/>
              <a:chExt cx="3637438" cy="3008331"/>
            </a:xfrm>
          </p:grpSpPr>
          <p:sp>
            <p:nvSpPr>
              <p:cNvPr id="30" name="모서리가 둥근 직사각형 33">
                <a:extLst>
                  <a:ext uri="{FF2B5EF4-FFF2-40B4-BE49-F238E27FC236}">
                    <a16:creationId xmlns:a16="http://schemas.microsoft.com/office/drawing/2014/main" id="{7F748630-F5AC-4823-A4D9-958CD84BF260}"/>
                  </a:ext>
                </a:extLst>
              </p:cNvPr>
              <p:cNvSpPr/>
              <p:nvPr/>
            </p:nvSpPr>
            <p:spPr>
              <a:xfrm>
                <a:off x="826688" y="2497069"/>
                <a:ext cx="3402661" cy="207290"/>
              </a:xfrm>
              <a:prstGeom prst="roundRect">
                <a:avLst>
                  <a:gd name="adj" fmla="val 50000"/>
                </a:avLst>
              </a:prstGeom>
              <a:solidFill>
                <a:srgbClr val="A1D8DF">
                  <a:alpha val="52000"/>
                </a:srgb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  <p:sp>
            <p:nvSpPr>
              <p:cNvPr id="32" name="모서리가 둥근 직사각형 34">
                <a:extLst>
                  <a:ext uri="{FF2B5EF4-FFF2-40B4-BE49-F238E27FC236}">
                    <a16:creationId xmlns:a16="http://schemas.microsoft.com/office/drawing/2014/main" id="{B5C2E544-FCF7-4485-AD39-B08FD5C79E0F}"/>
                  </a:ext>
                </a:extLst>
              </p:cNvPr>
              <p:cNvSpPr/>
              <p:nvPr/>
            </p:nvSpPr>
            <p:spPr>
              <a:xfrm>
                <a:off x="1101084" y="2546712"/>
                <a:ext cx="1366827" cy="103645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  <p:sp>
            <p:nvSpPr>
              <p:cNvPr id="33" name="이등변 삼각형 32">
                <a:extLst>
                  <a:ext uri="{FF2B5EF4-FFF2-40B4-BE49-F238E27FC236}">
                    <a16:creationId xmlns:a16="http://schemas.microsoft.com/office/drawing/2014/main" id="{7B3E19B8-7C39-45CD-AB6F-6310DBB73EC5}"/>
                  </a:ext>
                </a:extLst>
              </p:cNvPr>
              <p:cNvSpPr/>
              <p:nvPr/>
            </p:nvSpPr>
            <p:spPr>
              <a:xfrm rot="10800000">
                <a:off x="1009934" y="2430878"/>
                <a:ext cx="113127" cy="92514"/>
              </a:xfrm>
              <a:prstGeom prst="triangle">
                <a:avLst/>
              </a:prstGeom>
              <a:solidFill>
                <a:srgbClr val="3B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9488AF2-A0A6-484F-8593-33210722F86F}"/>
                  </a:ext>
                </a:extLst>
              </p:cNvPr>
              <p:cNvSpPr/>
              <p:nvPr/>
            </p:nvSpPr>
            <p:spPr>
              <a:xfrm>
                <a:off x="591911" y="2172439"/>
                <a:ext cx="992332" cy="296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38627B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전반적 인프라</a:t>
                </a:r>
                <a:endParaRPr lang="en-US" altLang="ko-KR" sz="1000" dirty="0">
                  <a:solidFill>
                    <a:srgbClr val="38627B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  <p:sp>
            <p:nvSpPr>
              <p:cNvPr id="35" name="모서리가 둥근 직사각형 71">
                <a:extLst>
                  <a:ext uri="{FF2B5EF4-FFF2-40B4-BE49-F238E27FC236}">
                    <a16:creationId xmlns:a16="http://schemas.microsoft.com/office/drawing/2014/main" id="{6E6288A9-8414-461A-A0E1-822A846BA5BB}"/>
                  </a:ext>
                </a:extLst>
              </p:cNvPr>
              <p:cNvSpPr/>
              <p:nvPr/>
            </p:nvSpPr>
            <p:spPr>
              <a:xfrm>
                <a:off x="826688" y="3359812"/>
                <a:ext cx="3402661" cy="207290"/>
              </a:xfrm>
              <a:prstGeom prst="roundRect">
                <a:avLst>
                  <a:gd name="adj" fmla="val 50000"/>
                </a:avLst>
              </a:prstGeom>
              <a:solidFill>
                <a:srgbClr val="A1D8DF">
                  <a:alpha val="52000"/>
                </a:srgb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  <p:sp>
            <p:nvSpPr>
              <p:cNvPr id="36" name="모서리가 둥근 직사각형 72">
                <a:extLst>
                  <a:ext uri="{FF2B5EF4-FFF2-40B4-BE49-F238E27FC236}">
                    <a16:creationId xmlns:a16="http://schemas.microsoft.com/office/drawing/2014/main" id="{248F15A7-AA5A-4161-A3E3-B83733A60C21}"/>
                  </a:ext>
                </a:extLst>
              </p:cNvPr>
              <p:cNvSpPr/>
              <p:nvPr/>
            </p:nvSpPr>
            <p:spPr>
              <a:xfrm>
                <a:off x="1059184" y="3409456"/>
                <a:ext cx="1408726" cy="103645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C463683-71CA-4265-B7F9-068AA967EF54}"/>
                  </a:ext>
                </a:extLst>
              </p:cNvPr>
              <p:cNvSpPr/>
              <p:nvPr/>
            </p:nvSpPr>
            <p:spPr>
              <a:xfrm>
                <a:off x="591911" y="3032886"/>
                <a:ext cx="992332" cy="261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38627B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대학</a:t>
                </a:r>
                <a:endParaRPr lang="en-US" altLang="ko-KR" sz="1000" dirty="0">
                  <a:solidFill>
                    <a:srgbClr val="38627B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  <p:sp>
            <p:nvSpPr>
              <p:cNvPr id="38" name="모서리가 둥근 직사각형 75">
                <a:extLst>
                  <a:ext uri="{FF2B5EF4-FFF2-40B4-BE49-F238E27FC236}">
                    <a16:creationId xmlns:a16="http://schemas.microsoft.com/office/drawing/2014/main" id="{32759EC1-0D16-4CAF-8012-052918A99259}"/>
                  </a:ext>
                </a:extLst>
              </p:cNvPr>
              <p:cNvSpPr/>
              <p:nvPr/>
            </p:nvSpPr>
            <p:spPr>
              <a:xfrm>
                <a:off x="826688" y="4226303"/>
                <a:ext cx="3402661" cy="207290"/>
              </a:xfrm>
              <a:prstGeom prst="roundRect">
                <a:avLst>
                  <a:gd name="adj" fmla="val 50000"/>
                </a:avLst>
              </a:prstGeom>
              <a:solidFill>
                <a:srgbClr val="A1D8DF">
                  <a:alpha val="53000"/>
                </a:srgb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  <p:sp>
            <p:nvSpPr>
              <p:cNvPr id="39" name="모서리가 둥근 직사각형 76">
                <a:extLst>
                  <a:ext uri="{FF2B5EF4-FFF2-40B4-BE49-F238E27FC236}">
                    <a16:creationId xmlns:a16="http://schemas.microsoft.com/office/drawing/2014/main" id="{D794C975-004C-48B1-B86B-70881FA237D0}"/>
                  </a:ext>
                </a:extLst>
              </p:cNvPr>
              <p:cNvSpPr/>
              <p:nvPr/>
            </p:nvSpPr>
            <p:spPr>
              <a:xfrm>
                <a:off x="1496060" y="4275946"/>
                <a:ext cx="971850" cy="103645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B4F86D3-C548-432A-B194-8A908151FEA7}"/>
                  </a:ext>
                </a:extLst>
              </p:cNvPr>
              <p:cNvSpPr/>
              <p:nvPr/>
            </p:nvSpPr>
            <p:spPr>
              <a:xfrm>
                <a:off x="591911" y="3908067"/>
                <a:ext cx="992332" cy="296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38627B"/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행정기관</a:t>
                </a:r>
                <a:endParaRPr lang="en-US" altLang="ko-KR" sz="1000" dirty="0">
                  <a:solidFill>
                    <a:srgbClr val="38627B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BDD8D7BC-0F13-4ED8-84F9-450BB2CFDF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3407" y="1887068"/>
                <a:ext cx="0" cy="2886100"/>
              </a:xfrm>
              <a:prstGeom prst="line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설명선 2(테두리 없음) 93">
                <a:extLst>
                  <a:ext uri="{FF2B5EF4-FFF2-40B4-BE49-F238E27FC236}">
                    <a16:creationId xmlns:a16="http://schemas.microsoft.com/office/drawing/2014/main" id="{F492DCFF-064B-4F2C-BE10-DF817DA17B16}"/>
                  </a:ext>
                </a:extLst>
              </p:cNvPr>
              <p:cNvSpPr/>
              <p:nvPr/>
            </p:nvSpPr>
            <p:spPr>
              <a:xfrm>
                <a:off x="3090331" y="1764837"/>
                <a:ext cx="1056349" cy="358049"/>
              </a:xfrm>
              <a:prstGeom prst="callout2">
                <a:avLst>
                  <a:gd name="adj1" fmla="val 46417"/>
                  <a:gd name="adj2" fmla="val -1123"/>
                  <a:gd name="adj3" fmla="val 46682"/>
                  <a:gd name="adj4" fmla="val -15865"/>
                  <a:gd name="adj5" fmla="val 92122"/>
                  <a:gd name="adj6" fmla="val -33006"/>
                </a:avLst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  <a:prstDash val="sysDash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 b="1" u="sng" kern="0" dirty="0">
                    <a:solidFill>
                      <a:schemeClr val="tx2">
                        <a:lumMod val="75000"/>
                      </a:schemeClr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세종시</a:t>
                </a:r>
                <a:endParaRPr lang="en-US" altLang="ko-KR" sz="1100" b="1" u="sng" kern="0" dirty="0">
                  <a:solidFill>
                    <a:schemeClr val="tx2">
                      <a:lumMod val="75000"/>
                    </a:schemeClr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  <p:sp>
            <p:nvSpPr>
              <p:cNvPr id="43" name="설명선 2(테두리 없음) 93">
                <a:extLst>
                  <a:ext uri="{FF2B5EF4-FFF2-40B4-BE49-F238E27FC236}">
                    <a16:creationId xmlns:a16="http://schemas.microsoft.com/office/drawing/2014/main" id="{010A7BD1-2C51-4746-9E52-BA0425E977E2}"/>
                  </a:ext>
                </a:extLst>
              </p:cNvPr>
              <p:cNvSpPr/>
              <p:nvPr/>
            </p:nvSpPr>
            <p:spPr>
              <a:xfrm>
                <a:off x="972943" y="1764837"/>
                <a:ext cx="1018477" cy="358049"/>
              </a:xfrm>
              <a:prstGeom prst="callout2">
                <a:avLst>
                  <a:gd name="adj1" fmla="val 52030"/>
                  <a:gd name="adj2" fmla="val 95798"/>
                  <a:gd name="adj3" fmla="val 52295"/>
                  <a:gd name="adj4" fmla="val 113635"/>
                  <a:gd name="adj5" fmla="val 88120"/>
                  <a:gd name="adj6" fmla="val 133279"/>
                </a:avLst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  <a:prstDash val="sysDash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100" b="1" u="sng" kern="0" dirty="0">
                    <a:solidFill>
                      <a:schemeClr val="tx2">
                        <a:lumMod val="75000"/>
                      </a:schemeClr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대전</a:t>
                </a:r>
                <a:r>
                  <a:rPr lang="en-US" altLang="ko-KR" sz="1100" b="1" u="sng" kern="0" dirty="0">
                    <a:solidFill>
                      <a:schemeClr val="tx2">
                        <a:lumMod val="75000"/>
                      </a:schemeClr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_</a:t>
                </a:r>
                <a:r>
                  <a:rPr lang="ko-KR" altLang="en-US" sz="1100" b="1" u="sng" kern="0" dirty="0">
                    <a:solidFill>
                      <a:schemeClr val="tx2">
                        <a:lumMod val="75000"/>
                      </a:schemeClr>
                    </a:solidFill>
                    <a:latin typeface="a시월구일1" panose="02020600000000000000" pitchFamily="18" charset="-127"/>
                    <a:ea typeface="a시월구일1" panose="02020600000000000000" pitchFamily="18" charset="-127"/>
                  </a:rPr>
                  <a:t>유성구</a:t>
                </a:r>
                <a:endParaRPr lang="en-US" altLang="ko-KR" sz="1100" b="1" u="sng" kern="0" dirty="0">
                  <a:solidFill>
                    <a:schemeClr val="tx2">
                      <a:lumMod val="75000"/>
                    </a:schemeClr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  <p:sp>
            <p:nvSpPr>
              <p:cNvPr id="44" name="모서리가 둥근 직사각형 34">
                <a:extLst>
                  <a:ext uri="{FF2B5EF4-FFF2-40B4-BE49-F238E27FC236}">
                    <a16:creationId xmlns:a16="http://schemas.microsoft.com/office/drawing/2014/main" id="{9E878465-7BA8-4D21-97CF-A5EE190D83A0}"/>
                  </a:ext>
                </a:extLst>
              </p:cNvPr>
              <p:cNvSpPr/>
              <p:nvPr/>
            </p:nvSpPr>
            <p:spPr>
              <a:xfrm>
                <a:off x="2598904" y="2544058"/>
                <a:ext cx="1156576" cy="108951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  <p:sp>
            <p:nvSpPr>
              <p:cNvPr id="45" name="모서리가 둥근 직사각형 72">
                <a:extLst>
                  <a:ext uri="{FF2B5EF4-FFF2-40B4-BE49-F238E27FC236}">
                    <a16:creationId xmlns:a16="http://schemas.microsoft.com/office/drawing/2014/main" id="{4609AB3D-E4A8-400A-86B6-B3280317A0CC}"/>
                  </a:ext>
                </a:extLst>
              </p:cNvPr>
              <p:cNvSpPr/>
              <p:nvPr/>
            </p:nvSpPr>
            <p:spPr>
              <a:xfrm>
                <a:off x="2593040" y="3409456"/>
                <a:ext cx="918470" cy="103644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  <p:sp>
            <p:nvSpPr>
              <p:cNvPr id="46" name="모서리가 둥근 직사각형 72">
                <a:extLst>
                  <a:ext uri="{FF2B5EF4-FFF2-40B4-BE49-F238E27FC236}">
                    <a16:creationId xmlns:a16="http://schemas.microsoft.com/office/drawing/2014/main" id="{29F46262-537F-4266-B702-E36BED0C4C6E}"/>
                  </a:ext>
                </a:extLst>
              </p:cNvPr>
              <p:cNvSpPr/>
              <p:nvPr/>
            </p:nvSpPr>
            <p:spPr>
              <a:xfrm>
                <a:off x="2592380" y="4275946"/>
                <a:ext cx="1286199" cy="103645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  <p:sp>
            <p:nvSpPr>
              <p:cNvPr id="47" name="이등변 삼각형 46">
                <a:extLst>
                  <a:ext uri="{FF2B5EF4-FFF2-40B4-BE49-F238E27FC236}">
                    <a16:creationId xmlns:a16="http://schemas.microsoft.com/office/drawing/2014/main" id="{E33AF486-8099-451E-AEA6-869D0981F7EB}"/>
                  </a:ext>
                </a:extLst>
              </p:cNvPr>
              <p:cNvSpPr/>
              <p:nvPr/>
            </p:nvSpPr>
            <p:spPr>
              <a:xfrm rot="10800000">
                <a:off x="1002620" y="3203668"/>
                <a:ext cx="113127" cy="92514"/>
              </a:xfrm>
              <a:prstGeom prst="triangle">
                <a:avLst/>
              </a:prstGeom>
              <a:solidFill>
                <a:srgbClr val="3B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  <p:sp>
            <p:nvSpPr>
              <p:cNvPr id="48" name="이등변 삼각형 47">
                <a:extLst>
                  <a:ext uri="{FF2B5EF4-FFF2-40B4-BE49-F238E27FC236}">
                    <a16:creationId xmlns:a16="http://schemas.microsoft.com/office/drawing/2014/main" id="{9CE0982D-9765-4B11-AD47-18AF8B2CB8D6}"/>
                  </a:ext>
                </a:extLst>
              </p:cNvPr>
              <p:cNvSpPr/>
              <p:nvPr/>
            </p:nvSpPr>
            <p:spPr>
              <a:xfrm rot="10800000">
                <a:off x="3755480" y="4059439"/>
                <a:ext cx="113127" cy="92514"/>
              </a:xfrm>
              <a:prstGeom prst="triangle">
                <a:avLst/>
              </a:prstGeom>
              <a:solidFill>
                <a:srgbClr val="3B4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A691CF-11AF-41D7-B380-05AEA10F6DFD}"/>
                </a:ext>
              </a:extLst>
            </p:cNvPr>
            <p:cNvSpPr txBox="1"/>
            <p:nvPr/>
          </p:nvSpPr>
          <p:spPr>
            <a:xfrm>
              <a:off x="8253418" y="2450287"/>
              <a:ext cx="3510049" cy="415498"/>
            </a:xfrm>
            <a:prstGeom prst="rect">
              <a:avLst/>
            </a:prstGeom>
            <a:solidFill>
              <a:srgbClr val="3B4353"/>
            </a:solidFill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è"/>
              </a:pPr>
              <a:r>
                <a:rPr lang="ko-KR" altLang="ko-KR" sz="1050" dirty="0">
                  <a:solidFill>
                    <a:schemeClr val="bg1"/>
                  </a:solidFill>
                  <a:effectLst/>
                  <a:latin typeface="a시월구일1" panose="02020600000000000000" pitchFamily="18" charset="-127"/>
                  <a:ea typeface="a시월구일1" panose="02020600000000000000" pitchFamily="18" charset="-127"/>
                  <a:cs typeface="Times New Roman" panose="02020603050405020304" pitchFamily="18" charset="0"/>
                </a:rPr>
                <a:t>병원</a:t>
              </a:r>
              <a:r>
                <a:rPr lang="en-US" altLang="ko-KR" sz="1050" dirty="0">
                  <a:solidFill>
                    <a:schemeClr val="bg1"/>
                  </a:solidFill>
                  <a:effectLst/>
                  <a:latin typeface="a시월구일1" panose="02020600000000000000" pitchFamily="18" charset="-127"/>
                  <a:ea typeface="a시월구일1" panose="02020600000000000000" pitchFamily="18" charset="-127"/>
                  <a:cs typeface="Times New Roman" panose="02020603050405020304" pitchFamily="18" charset="0"/>
                </a:rPr>
                <a:t>/</a:t>
              </a:r>
              <a:r>
                <a:rPr lang="ko-KR" altLang="ko-KR" sz="1050" dirty="0">
                  <a:solidFill>
                    <a:schemeClr val="bg1"/>
                  </a:solidFill>
                  <a:effectLst/>
                  <a:latin typeface="a시월구일1" panose="02020600000000000000" pitchFamily="18" charset="-127"/>
                  <a:ea typeface="a시월구일1" panose="02020600000000000000" pitchFamily="18" charset="-127"/>
                  <a:cs typeface="Times New Roman" panose="02020603050405020304" pitchFamily="18" charset="0"/>
                </a:rPr>
                <a:t>사회스포츠</a:t>
              </a:r>
              <a:r>
                <a:rPr lang="en-US" altLang="ko-KR" sz="1050" dirty="0">
                  <a:solidFill>
                    <a:schemeClr val="bg1"/>
                  </a:solidFill>
                  <a:effectLst/>
                  <a:latin typeface="a시월구일1" panose="02020600000000000000" pitchFamily="18" charset="-127"/>
                  <a:ea typeface="a시월구일1" panose="02020600000000000000" pitchFamily="18" charset="-127"/>
                  <a:cs typeface="Times New Roman" panose="02020603050405020304" pitchFamily="18" charset="0"/>
                </a:rPr>
                <a:t>/</a:t>
              </a:r>
              <a:r>
                <a:rPr lang="ko-KR" altLang="ko-KR" sz="1050" dirty="0">
                  <a:solidFill>
                    <a:schemeClr val="bg1"/>
                  </a:solidFill>
                  <a:effectLst/>
                  <a:latin typeface="a시월구일1" panose="02020600000000000000" pitchFamily="18" charset="-127"/>
                  <a:ea typeface="a시월구일1" panose="02020600000000000000" pitchFamily="18" charset="-127"/>
                  <a:cs typeface="Times New Roman" panose="02020603050405020304" pitchFamily="18" charset="0"/>
                </a:rPr>
                <a:t>대학교</a:t>
              </a:r>
              <a:r>
                <a:rPr lang="en-US" altLang="ko-KR" sz="1050" dirty="0">
                  <a:solidFill>
                    <a:schemeClr val="bg1"/>
                  </a:solidFill>
                  <a:effectLst/>
                  <a:latin typeface="a시월구일1" panose="02020600000000000000" pitchFamily="18" charset="-127"/>
                  <a:ea typeface="a시월구일1" panose="02020600000000000000" pitchFamily="18" charset="-127"/>
                  <a:cs typeface="Times New Roman" panose="02020603050405020304" pitchFamily="18" charset="0"/>
                </a:rPr>
                <a:t>/</a:t>
              </a:r>
              <a:r>
                <a:rPr lang="ko-KR" altLang="ko-KR" sz="1050" dirty="0">
                  <a:solidFill>
                    <a:schemeClr val="bg1"/>
                  </a:solidFill>
                  <a:effectLst/>
                  <a:latin typeface="a시월구일1" panose="02020600000000000000" pitchFamily="18" charset="-127"/>
                  <a:ea typeface="a시월구일1" panose="02020600000000000000" pitchFamily="18" charset="-127"/>
                  <a:cs typeface="Times New Roman" panose="02020603050405020304" pitchFamily="18" charset="0"/>
                </a:rPr>
                <a:t>소형상업시설</a:t>
              </a:r>
              <a:r>
                <a:rPr lang="en-US" altLang="ko-KR" sz="1050" dirty="0">
                  <a:solidFill>
                    <a:schemeClr val="bg1"/>
                  </a:solidFill>
                  <a:effectLst/>
                  <a:latin typeface="a시월구일1" panose="02020600000000000000" pitchFamily="18" charset="-127"/>
                  <a:ea typeface="a시월구일1" panose="02020600000000000000" pitchFamily="18" charset="-127"/>
                  <a:cs typeface="Times New Roman" panose="02020603050405020304" pitchFamily="18" charset="0"/>
                </a:rPr>
                <a:t>/</a:t>
              </a:r>
              <a:r>
                <a:rPr lang="ko-KR" altLang="en-US" sz="1050" dirty="0">
                  <a:solidFill>
                    <a:schemeClr val="bg1"/>
                  </a:solidFill>
                  <a:effectLst/>
                  <a:latin typeface="a시월구일1" panose="02020600000000000000" pitchFamily="18" charset="-127"/>
                  <a:ea typeface="a시월구일1" panose="02020600000000000000" pitchFamily="18" charset="-127"/>
                  <a:cs typeface="Times New Roman" panose="02020603050405020304" pitchFamily="18" charset="0"/>
                </a:rPr>
                <a:t>숙박시설 </a:t>
              </a:r>
              <a:endParaRPr lang="en-US" altLang="ko-KR" sz="105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endParaRPr>
            </a:p>
            <a:p>
              <a:r>
                <a:rPr lang="en-US" altLang="ko-KR" sz="1050" dirty="0">
                  <a:solidFill>
                    <a:schemeClr val="bg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  <a:cs typeface="Times New Roman" panose="02020603050405020304" pitchFamily="18" charset="0"/>
                </a:rPr>
                <a:t>    </a:t>
              </a:r>
              <a:r>
                <a:rPr lang="ko-KR" altLang="en-US" sz="1050" dirty="0">
                  <a:solidFill>
                    <a:schemeClr val="bg1"/>
                  </a:solidFill>
                  <a:effectLst/>
                  <a:latin typeface="a시월구일1" panose="02020600000000000000" pitchFamily="18" charset="-127"/>
                  <a:ea typeface="a시월구일1" panose="02020600000000000000" pitchFamily="18" charset="-127"/>
                  <a:cs typeface="Times New Roman" panose="02020603050405020304" pitchFamily="18" charset="0"/>
                </a:rPr>
                <a:t>인프라 차이 </a:t>
              </a:r>
              <a:r>
                <a:rPr lang="ko-KR" altLang="en-US" sz="1050" dirty="0">
                  <a:solidFill>
                    <a:schemeClr val="bg1"/>
                  </a:solidFill>
                  <a:effectLst/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Times New Roman" panose="02020603050405020304" pitchFamily="18" charset="0"/>
                </a:rPr>
                <a:t>多</a:t>
              </a:r>
              <a:r>
                <a:rPr lang="ko-KR" altLang="en-US" sz="1050" dirty="0">
                  <a:solidFill>
                    <a:schemeClr val="bg1"/>
                  </a:solidFill>
                  <a:effectLst/>
                  <a:latin typeface="a시월구일1" panose="02020600000000000000" pitchFamily="18" charset="-127"/>
                  <a:ea typeface="a시월구일1" panose="02020600000000000000" pitchFamily="18" charset="-127"/>
                  <a:cs typeface="Times New Roman" panose="02020603050405020304" pitchFamily="18" charset="0"/>
                </a:rPr>
                <a:t> </a:t>
              </a:r>
              <a:endParaRPr lang="ko-KR" altLang="en-US" sz="105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28864AF-2313-4E6B-B94F-6D55D8D80ADA}"/>
              </a:ext>
            </a:extLst>
          </p:cNvPr>
          <p:cNvSpPr txBox="1"/>
          <p:nvPr/>
        </p:nvSpPr>
        <p:spPr>
          <a:xfrm>
            <a:off x="8470150" y="765929"/>
            <a:ext cx="3231448" cy="891013"/>
          </a:xfrm>
          <a:prstGeom prst="rect">
            <a:avLst/>
          </a:prstGeom>
          <a:solidFill>
            <a:srgbClr val="A3CFD5">
              <a:alpha val="62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고시원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or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대학가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or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주거밀집지역일 경우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ko-KR" sz="12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해당지역의 거주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청년들은 거주지역을 벗어나 </a:t>
            </a:r>
            <a:endParaRPr lang="en-US" altLang="ko-KR" sz="1200" dirty="0">
              <a:solidFill>
                <a:srgbClr val="000000"/>
              </a:solidFill>
              <a:effectLst/>
              <a:latin typeface="a시월구일1" panose="02020600000000000000" pitchFamily="18" charset="-127"/>
              <a:ea typeface="a시월구일1" panose="02020600000000000000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ko-KR" sz="1200" dirty="0">
                <a:solidFill>
                  <a:srgbClr val="0000FF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주변 인프라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를 사용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할</a:t>
            </a:r>
            <a:r>
              <a:rPr lang="ko-KR" altLang="ko-KR" sz="12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가능성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높음</a:t>
            </a:r>
            <a:endParaRPr lang="ko-KR" altLang="en-US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EF9555-BAA9-4B92-AD25-28457FB0439C}"/>
              </a:ext>
            </a:extLst>
          </p:cNvPr>
          <p:cNvSpPr txBox="1"/>
          <p:nvPr/>
        </p:nvSpPr>
        <p:spPr>
          <a:xfrm>
            <a:off x="6629590" y="5525494"/>
            <a:ext cx="5031685" cy="964238"/>
          </a:xfrm>
          <a:prstGeom prst="rect">
            <a:avLst/>
          </a:prstGeom>
          <a:solidFill>
            <a:schemeClr val="bg1"/>
          </a:solidFill>
          <a:ln w="28575">
            <a:solidFill>
              <a:srgbClr val="3B4353"/>
            </a:solidFill>
          </a:ln>
        </p:spPr>
        <p:txBody>
          <a:bodyPr wrap="square" rtlCol="0">
            <a:spAutoFit/>
          </a:bodyPr>
          <a:lstStyle/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지수 활용 </a:t>
            </a:r>
            <a:r>
              <a:rPr lang="en-US" altLang="ko-KR" sz="14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</a:t>
            </a:r>
            <a:r>
              <a:rPr lang="en-US" altLang="ko-KR" sz="14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인프라 대비 청년 인구가 적정한지 파악 가능</a:t>
            </a: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r>
              <a:rPr lang="ko-KR" altLang="ko-KR" sz="14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한계점 </a:t>
            </a:r>
            <a:r>
              <a:rPr lang="en-US" altLang="ko-KR" sz="14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  <a:sym typeface="Wingdings" panose="05000000000000000000" pitchFamily="2" charset="2"/>
              </a:rPr>
              <a:t></a:t>
            </a:r>
            <a:r>
              <a:rPr lang="en-US" altLang="ko-KR" sz="14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인프라 비교 시</a:t>
            </a:r>
            <a:r>
              <a:rPr lang="en-US" altLang="ko-KR" sz="14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데이터 </a:t>
            </a:r>
            <a:r>
              <a:rPr lang="ko-KR" altLang="en-US" sz="14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추가 </a:t>
            </a:r>
            <a:r>
              <a:rPr lang="ko-KR" altLang="ko-KR" sz="14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확인 필요</a:t>
            </a:r>
            <a:endParaRPr lang="en-US" altLang="ko-KR" sz="1200" kern="100" dirty="0">
              <a:latin typeface="a시월구일1" panose="02020600000000000000" pitchFamily="18" charset="-127"/>
              <a:ea typeface="a시월구일1" panose="02020600000000000000" pitchFamily="18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  <a:spcAft>
                <a:spcPts val="800"/>
              </a:spcAft>
            </a:pPr>
            <a:endParaRPr lang="en-US" altLang="ko-KR" sz="100" kern="100" dirty="0">
              <a:effectLst/>
              <a:latin typeface="a시월구일1" panose="02020600000000000000" pitchFamily="18" charset="-127"/>
              <a:ea typeface="a시월구일1" panose="02020600000000000000" pitchFamily="18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B2409-9E86-418D-8982-F631A28BBC44}"/>
              </a:ext>
            </a:extLst>
          </p:cNvPr>
          <p:cNvSpPr txBox="1"/>
          <p:nvPr/>
        </p:nvSpPr>
        <p:spPr>
          <a:xfrm>
            <a:off x="4170692" y="1305638"/>
            <a:ext cx="216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* </a:t>
            </a:r>
            <a:r>
              <a:rPr lang="ko-KR" altLang="en-US" sz="9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청년인구수</a:t>
            </a:r>
            <a:r>
              <a:rPr lang="ko-KR" altLang="en-US" sz="9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      세종 </a:t>
            </a: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: 64602</a:t>
            </a:r>
            <a:r>
              <a:rPr lang="ko-KR" altLang="en-US" sz="9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명</a:t>
            </a:r>
            <a:endParaRPr lang="en-US" altLang="ko-KR" sz="9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	</a:t>
            </a:r>
            <a:r>
              <a:rPr lang="ko-KR" altLang="en-US" sz="9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대전 </a:t>
            </a:r>
            <a:r>
              <a:rPr lang="en-US" altLang="ko-KR" sz="9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: 78707</a:t>
            </a:r>
            <a:r>
              <a:rPr lang="ko-KR" altLang="en-US" sz="9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명</a:t>
            </a:r>
            <a:endParaRPr lang="en-US" altLang="ko-KR" sz="9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07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0" y="3297685"/>
            <a:ext cx="3746090" cy="0"/>
          </a:xfrm>
          <a:prstGeom prst="line">
            <a:avLst/>
          </a:prstGeom>
          <a:ln w="19050">
            <a:solidFill>
              <a:srgbClr val="434544">
                <a:alpha val="5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7471445" y="3270644"/>
            <a:ext cx="308390" cy="398606"/>
            <a:chOff x="4291013" y="4001237"/>
            <a:chExt cx="155559" cy="201066"/>
          </a:xfrm>
        </p:grpSpPr>
        <p:sp>
          <p:nvSpPr>
            <p:cNvPr id="21" name="도넛 20"/>
            <p:cNvSpPr/>
            <p:nvPr/>
          </p:nvSpPr>
          <p:spPr>
            <a:xfrm>
              <a:off x="4291013" y="4001237"/>
              <a:ext cx="144178" cy="144178"/>
            </a:xfrm>
            <a:prstGeom prst="donut">
              <a:avLst>
                <a:gd name="adj" fmla="val 9637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8100000">
              <a:off x="4428572" y="4102815"/>
              <a:ext cx="18000" cy="994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0C53207-1E4C-4420-8D3B-CFF3E40D5450}"/>
              </a:ext>
            </a:extLst>
          </p:cNvPr>
          <p:cNvCxnSpPr>
            <a:cxnSpLocks/>
          </p:cNvCxnSpPr>
          <p:nvPr/>
        </p:nvCxnSpPr>
        <p:spPr>
          <a:xfrm>
            <a:off x="8563897" y="3338632"/>
            <a:ext cx="3628103" cy="0"/>
          </a:xfrm>
          <a:prstGeom prst="line">
            <a:avLst/>
          </a:prstGeom>
          <a:ln w="19050">
            <a:solidFill>
              <a:srgbClr val="434544">
                <a:alpha val="5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C9E37BEE-98B6-4251-8E42-F915817CC0E6}"/>
              </a:ext>
            </a:extLst>
          </p:cNvPr>
          <p:cNvSpPr/>
          <p:nvPr/>
        </p:nvSpPr>
        <p:spPr>
          <a:xfrm>
            <a:off x="4655840" y="1933809"/>
            <a:ext cx="2808596" cy="2727751"/>
          </a:xfrm>
          <a:prstGeom prst="ellipse">
            <a:avLst/>
          </a:prstGeom>
          <a:solidFill>
            <a:schemeClr val="tx2">
              <a:lumMod val="7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1" panose="02020600000000000000" pitchFamily="18" charset="-127"/>
                <a:ea typeface="a시월구일1" panose="02020600000000000000" pitchFamily="18" charset="-127"/>
              </a:rPr>
              <a:t>분석</a:t>
            </a:r>
            <a:endParaRPr lang="en-US" altLang="ko-K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1" panose="02020600000000000000" pitchFamily="18" charset="-127"/>
                <a:ea typeface="a시월구일1" panose="02020600000000000000" pitchFamily="18" charset="-127"/>
              </a:rPr>
              <a:t>개요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BAF5D51-A0BE-4B8C-9047-51DC454DF2EB}"/>
              </a:ext>
            </a:extLst>
          </p:cNvPr>
          <p:cNvSpPr/>
          <p:nvPr/>
        </p:nvSpPr>
        <p:spPr>
          <a:xfrm>
            <a:off x="4079776" y="3610055"/>
            <a:ext cx="1212510" cy="1139825"/>
          </a:xfrm>
          <a:prstGeom prst="ellipse">
            <a:avLst/>
          </a:prstGeom>
          <a:solidFill>
            <a:schemeClr val="bg2">
              <a:lumMod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020442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1113607" y="211724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233083" y="613873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935170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9987815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10728508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19761"/>
            <a:ext cx="4323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활용방안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지수활용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6785-31D6-4CE9-802B-00EC30A99EAD}"/>
              </a:ext>
            </a:extLst>
          </p:cNvPr>
          <p:cNvSpPr/>
          <p:nvPr/>
        </p:nvSpPr>
        <p:spPr>
          <a:xfrm>
            <a:off x="8814914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02B4D23-DFFF-42C8-B5B6-EA04606071C1}"/>
              </a:ext>
            </a:extLst>
          </p:cNvPr>
          <p:cNvSpPr/>
          <p:nvPr/>
        </p:nvSpPr>
        <p:spPr>
          <a:xfrm>
            <a:off x="10519743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6A588C3-919D-4921-9FA2-75EB897F0378}"/>
              </a:ext>
            </a:extLst>
          </p:cNvPr>
          <p:cNvSpPr/>
          <p:nvPr/>
        </p:nvSpPr>
        <p:spPr>
          <a:xfrm>
            <a:off x="479376" y="894252"/>
            <a:ext cx="1297308" cy="37450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3.  </a:t>
            </a:r>
            <a:r>
              <a:rPr lang="ko-KR" altLang="en-US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청년유출</a:t>
            </a:r>
          </a:p>
        </p:txBody>
      </p:sp>
      <p:pic>
        <p:nvPicPr>
          <p:cNvPr id="26" name="그림 25" descr="테이블이(가) 표시된 사진&#10;&#10;자동 생성된 설명">
            <a:extLst>
              <a:ext uri="{FF2B5EF4-FFF2-40B4-BE49-F238E27FC236}">
                <a16:creationId xmlns:a16="http://schemas.microsoft.com/office/drawing/2014/main" id="{C151E8F2-A09C-49C4-B787-A9395EBF51A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95" y="2220853"/>
            <a:ext cx="2668604" cy="283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그림 26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267E7811-19B0-4DD9-AE6A-7EE404EB29A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847" y="1506100"/>
            <a:ext cx="2668604" cy="283559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150C8A8-51A9-4C85-8C3D-866F0A1D5999}"/>
              </a:ext>
            </a:extLst>
          </p:cNvPr>
          <p:cNvSpPr/>
          <p:nvPr/>
        </p:nvSpPr>
        <p:spPr>
          <a:xfrm>
            <a:off x="6324847" y="897767"/>
            <a:ext cx="1181479" cy="37450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4.  </a:t>
            </a:r>
            <a:r>
              <a:rPr lang="ko-KR" altLang="en-US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비교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427ECA-467E-4B51-BD9B-FD3DC2FBB0C9}"/>
              </a:ext>
            </a:extLst>
          </p:cNvPr>
          <p:cNvSpPr txBox="1"/>
          <p:nvPr/>
        </p:nvSpPr>
        <p:spPr>
          <a:xfrm>
            <a:off x="9043113" y="1858988"/>
            <a:ext cx="2734634" cy="1064907"/>
          </a:xfrm>
          <a:prstGeom prst="rect">
            <a:avLst/>
          </a:prstGeom>
          <a:solidFill>
            <a:srgbClr val="3B435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인프라 구성은 적당하나</a:t>
            </a:r>
            <a:r>
              <a:rPr lang="en-US" altLang="ko-KR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잘 운영되지 않는 청년정책이 </a:t>
            </a:r>
            <a:endParaRPr lang="en-US" altLang="ko-KR" sz="14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오히려 청년</a:t>
            </a:r>
            <a:r>
              <a:rPr lang="ko-KR" altLang="en-US" sz="1600" dirty="0">
                <a:solidFill>
                  <a:schemeClr val="bg1"/>
                </a:solidFill>
                <a:highlight>
                  <a:srgbClr val="008080"/>
                </a:highlight>
                <a:latin typeface="a시월구일1" panose="02020600000000000000" pitchFamily="18" charset="-127"/>
                <a:ea typeface="a시월구일1" panose="02020600000000000000" pitchFamily="18" charset="-127"/>
              </a:rPr>
              <a:t>유출</a:t>
            </a:r>
            <a:r>
              <a:rPr lang="ko-KR" altLang="en-US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을 야기</a:t>
            </a:r>
            <a:r>
              <a:rPr lang="en-US" altLang="ko-KR" sz="14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”</a:t>
            </a:r>
            <a:endParaRPr lang="ko-KR" altLang="en-US" sz="14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0B3996-52C8-4575-8E18-2006FC07AB51}"/>
              </a:ext>
            </a:extLst>
          </p:cNvPr>
          <p:cNvSpPr txBox="1"/>
          <p:nvPr/>
        </p:nvSpPr>
        <p:spPr>
          <a:xfrm>
            <a:off x="300196" y="5222022"/>
            <a:ext cx="3923595" cy="337015"/>
          </a:xfrm>
          <a:prstGeom prst="rect">
            <a:avLst/>
          </a:prstGeom>
          <a:solidFill>
            <a:srgbClr val="3B4353"/>
          </a:solidFill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20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청년유출 심각 지자체 대부분 인프라 지수 </a:t>
            </a:r>
            <a:r>
              <a:rPr lang="en-US" altLang="ko-KR" sz="120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&lt; 5</a:t>
            </a:r>
            <a:endParaRPr lang="en-US" altLang="ko-KR" sz="12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D860D54F-F552-4592-9CBC-72A02694A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148" y="3740221"/>
            <a:ext cx="4513506" cy="2320804"/>
          </a:xfrm>
          <a:prstGeom prst="rect">
            <a:avLst/>
          </a:prstGeom>
          <a:ln w="19050">
            <a:solidFill>
              <a:srgbClr val="3B4353"/>
            </a:solidFill>
          </a:ln>
        </p:spPr>
      </p:pic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28E0B036-7328-4FE5-BB10-766DA36949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150"/>
          <a:stretch/>
        </p:blipFill>
        <p:spPr>
          <a:xfrm>
            <a:off x="6243060" y="5436766"/>
            <a:ext cx="2433168" cy="1237452"/>
          </a:xfrm>
          <a:prstGeom prst="rect">
            <a:avLst/>
          </a:prstGeom>
          <a:ln w="19050">
            <a:solidFill>
              <a:srgbClr val="3B4353"/>
            </a:solidFill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B203DF6B-2A53-4D0F-8129-3C4901E4AD43}"/>
              </a:ext>
            </a:extLst>
          </p:cNvPr>
          <p:cNvSpPr/>
          <p:nvPr/>
        </p:nvSpPr>
        <p:spPr>
          <a:xfrm>
            <a:off x="6267878" y="5949280"/>
            <a:ext cx="1412298" cy="282338"/>
          </a:xfrm>
          <a:prstGeom prst="rect">
            <a:avLst/>
          </a:prstGeom>
          <a:solidFill>
            <a:schemeClr val="accent4">
              <a:lumMod val="40000"/>
              <a:lumOff val="60000"/>
              <a:alpha val="2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13D156-2AA3-4D90-8712-F0B9582D32FE}"/>
              </a:ext>
            </a:extLst>
          </p:cNvPr>
          <p:cNvSpPr txBox="1"/>
          <p:nvPr/>
        </p:nvSpPr>
        <p:spPr>
          <a:xfrm>
            <a:off x="8706299" y="6092345"/>
            <a:ext cx="293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제대로 운영되지 않는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청년 정책은 </a:t>
            </a:r>
            <a:endParaRPr lang="en-US" altLang="ko-KR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 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청년에게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‘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불안 요소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’</a:t>
            </a:r>
            <a:endParaRPr lang="ko-KR" altLang="en-US" sz="1200" dirty="0">
              <a:solidFill>
                <a:srgbClr val="FF3300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pic>
        <p:nvPicPr>
          <p:cNvPr id="49" name="그림 48" descr="테이블이(가) 표시된 사진&#10;&#10;자동 생성된 설명">
            <a:extLst>
              <a:ext uri="{FF2B5EF4-FFF2-40B4-BE49-F238E27FC236}">
                <a16:creationId xmlns:a16="http://schemas.microsoft.com/office/drawing/2014/main" id="{31713BAB-8824-4C20-87BF-F1731F1B1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0021" y="2132856"/>
            <a:ext cx="2586288" cy="3011583"/>
          </a:xfrm>
          <a:prstGeom prst="rect">
            <a:avLst/>
          </a:prstGeom>
        </p:spPr>
      </p:pic>
      <p:sp>
        <p:nvSpPr>
          <p:cNvPr id="50" name="1/2 액자 49">
            <a:extLst>
              <a:ext uri="{FF2B5EF4-FFF2-40B4-BE49-F238E27FC236}">
                <a16:creationId xmlns:a16="http://schemas.microsoft.com/office/drawing/2014/main" id="{BE294694-6134-45C7-A8D4-47B4F2CFB84E}"/>
              </a:ext>
            </a:extLst>
          </p:cNvPr>
          <p:cNvSpPr/>
          <p:nvPr/>
        </p:nvSpPr>
        <p:spPr>
          <a:xfrm rot="8166718">
            <a:off x="2787433" y="3630139"/>
            <a:ext cx="251576" cy="249301"/>
          </a:xfrm>
          <a:prstGeom prst="halfFrame">
            <a:avLst>
              <a:gd name="adj1" fmla="val 22333"/>
              <a:gd name="adj2" fmla="val 21013"/>
            </a:avLst>
          </a:prstGeom>
          <a:solidFill>
            <a:srgbClr val="3B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33993E-E0C5-4A03-BFE7-0C1C1C006C07}"/>
              </a:ext>
            </a:extLst>
          </p:cNvPr>
          <p:cNvSpPr/>
          <p:nvPr/>
        </p:nvSpPr>
        <p:spPr>
          <a:xfrm>
            <a:off x="4759490" y="2220853"/>
            <a:ext cx="973958" cy="283559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4325220-57C4-46A4-B591-FADA60549122}"/>
              </a:ext>
            </a:extLst>
          </p:cNvPr>
          <p:cNvSpPr/>
          <p:nvPr/>
        </p:nvSpPr>
        <p:spPr>
          <a:xfrm>
            <a:off x="9567490" y="3759273"/>
            <a:ext cx="1412298" cy="282338"/>
          </a:xfrm>
          <a:prstGeom prst="rect">
            <a:avLst/>
          </a:prstGeom>
          <a:solidFill>
            <a:schemeClr val="accent4">
              <a:lumMod val="40000"/>
              <a:lumOff val="60000"/>
              <a:alpha val="2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A658EC4-D81A-4DBC-9E22-4254A681517B}"/>
              </a:ext>
            </a:extLst>
          </p:cNvPr>
          <p:cNvSpPr txBox="1"/>
          <p:nvPr/>
        </p:nvSpPr>
        <p:spPr>
          <a:xfrm>
            <a:off x="688223" y="5558903"/>
            <a:ext cx="4449995" cy="3777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인프라 지수가 정상임에도 청년유출 심각 </a:t>
            </a:r>
            <a:r>
              <a:rPr lang="ko-KR" altLang="en-US" sz="140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도시 존재</a:t>
            </a:r>
            <a:endParaRPr lang="en-US" altLang="ko-KR" sz="1400" dirty="0">
              <a:solidFill>
                <a:schemeClr val="tx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53A7C2-70B7-4120-AAE2-74B316702E67}"/>
              </a:ext>
            </a:extLst>
          </p:cNvPr>
          <p:cNvSpPr/>
          <p:nvPr/>
        </p:nvSpPr>
        <p:spPr>
          <a:xfrm>
            <a:off x="3470168" y="3429000"/>
            <a:ext cx="2263280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810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1113607" y="211724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233083" y="613873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935170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9987815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10728508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19761"/>
            <a:ext cx="4323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활용방안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기대효과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6785-31D6-4CE9-802B-00EC30A99EAD}"/>
              </a:ext>
            </a:extLst>
          </p:cNvPr>
          <p:cNvSpPr/>
          <p:nvPr/>
        </p:nvSpPr>
        <p:spPr>
          <a:xfrm>
            <a:off x="8814914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02B4D23-DFFF-42C8-B5B6-EA04606071C1}"/>
              </a:ext>
            </a:extLst>
          </p:cNvPr>
          <p:cNvSpPr/>
          <p:nvPr/>
        </p:nvSpPr>
        <p:spPr>
          <a:xfrm>
            <a:off x="10519743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B38916C-AF0F-4B1D-AF98-059DCAE10180}"/>
              </a:ext>
            </a:extLst>
          </p:cNvPr>
          <p:cNvSpPr/>
          <p:nvPr/>
        </p:nvSpPr>
        <p:spPr>
          <a:xfrm>
            <a:off x="551384" y="908720"/>
            <a:ext cx="1297307" cy="37450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1.  </a:t>
            </a:r>
            <a:r>
              <a:rPr lang="ko-KR" altLang="en-US" sz="14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기대효과</a:t>
            </a:r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F7FC75DC-7E3B-408C-B606-55C6F886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8" y="5320343"/>
            <a:ext cx="5036973" cy="1101450"/>
          </a:xfrm>
          <a:prstGeom prst="rect">
            <a:avLst/>
          </a:prstGeom>
          <a:ln w="19050">
            <a:solidFill>
              <a:srgbClr val="3B4353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B7495BB-1603-42CF-8036-C9C73EC77D1B}"/>
              </a:ext>
            </a:extLst>
          </p:cNvPr>
          <p:cNvSpPr txBox="1"/>
          <p:nvPr/>
        </p:nvSpPr>
        <p:spPr>
          <a:xfrm>
            <a:off x="6634006" y="4970480"/>
            <a:ext cx="4768495" cy="1526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청년인구 비수도권 분산 등 효과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지역정착 기여 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이후 정책 운영이 원활하게 진행되는 광주의 현 인프라 지수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=5</a:t>
            </a:r>
            <a:r>
              <a:rPr lang="ko-KR" altLang="en-US" sz="1200" dirty="0" err="1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점대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 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청년</a:t>
            </a:r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 정책의 운영 평가 지표로 활용 가능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ED73A1-5D6B-4B86-AFB7-A3125C4719E1}"/>
              </a:ext>
            </a:extLst>
          </p:cNvPr>
          <p:cNvSpPr txBox="1"/>
          <p:nvPr/>
        </p:nvSpPr>
        <p:spPr>
          <a:xfrm>
            <a:off x="1856643" y="882660"/>
            <a:ext cx="2399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s"/>
            </a:pP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지역주도형 청년 일자리 사업</a:t>
            </a:r>
            <a:endParaRPr lang="en-US" altLang="ko-KR" sz="1200" dirty="0">
              <a:latin typeface="a시월구일1" panose="02020600000000000000" pitchFamily="18" charset="-127"/>
              <a:ea typeface="a시월구일1" panose="02020600000000000000" pitchFamily="18" charset="-127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s"/>
            </a:pP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지역 인프라</a:t>
            </a:r>
            <a:endParaRPr lang="ko-KR" altLang="en-US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1C5FE0-13D8-41C0-B3CC-1F3932EBF08C}"/>
              </a:ext>
            </a:extLst>
          </p:cNvPr>
          <p:cNvSpPr txBox="1"/>
          <p:nvPr/>
        </p:nvSpPr>
        <p:spPr>
          <a:xfrm>
            <a:off x="597115" y="4591384"/>
            <a:ext cx="5430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적응 위한 활동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사전직무교육 운영지원</a:t>
            </a:r>
            <a:endParaRPr lang="en-US" altLang="ko-KR" sz="1200" dirty="0">
              <a:solidFill>
                <a:schemeClr val="accent1">
                  <a:lumMod val="75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11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 지역</a:t>
            </a:r>
            <a:r>
              <a:rPr lang="ko-KR" altLang="en-US" sz="11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거주 및 활동 </a:t>
            </a:r>
            <a:r>
              <a:rPr lang="ko-KR" altLang="en-US" sz="11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지원</a:t>
            </a:r>
            <a:endParaRPr lang="en-US" altLang="ko-KR" sz="11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11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 지역</a:t>
            </a:r>
            <a:r>
              <a:rPr lang="ko-KR" altLang="en-US" sz="11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내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정규직 전환 및 창업지원</a:t>
            </a:r>
            <a:r>
              <a:rPr lang="en-US" altLang="ko-KR" sz="11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1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취업연계를 통한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청년 일자리 창출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5AFBE6E8-5A13-4A9F-984B-16727AF6E1B7}"/>
              </a:ext>
            </a:extLst>
          </p:cNvPr>
          <p:cNvSpPr/>
          <p:nvPr/>
        </p:nvSpPr>
        <p:spPr>
          <a:xfrm rot="16200000">
            <a:off x="6045607" y="5548836"/>
            <a:ext cx="263404" cy="446268"/>
          </a:xfrm>
          <a:prstGeom prst="downArrow">
            <a:avLst>
              <a:gd name="adj1" fmla="val 41321"/>
              <a:gd name="adj2" fmla="val 80849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D7C0DB4-BE0F-461E-8FA9-13BE3AD3FA2F}"/>
              </a:ext>
            </a:extLst>
          </p:cNvPr>
          <p:cNvGrpSpPr/>
          <p:nvPr/>
        </p:nvGrpSpPr>
        <p:grpSpPr>
          <a:xfrm>
            <a:off x="6305848" y="800684"/>
            <a:ext cx="5348934" cy="3744247"/>
            <a:chOff x="514670" y="1699912"/>
            <a:chExt cx="5297637" cy="3695306"/>
          </a:xfrm>
        </p:grpSpPr>
        <p:pic>
          <p:nvPicPr>
            <p:cNvPr id="5" name="그림 4" descr="테이블이(가) 표시된 사진&#10;&#10;자동 생성된 설명">
              <a:extLst>
                <a:ext uri="{FF2B5EF4-FFF2-40B4-BE49-F238E27FC236}">
                  <a16:creationId xmlns:a16="http://schemas.microsoft.com/office/drawing/2014/main" id="{A18AD878-8F2F-4150-93D6-33E559BFC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670" y="1729091"/>
              <a:ext cx="5255532" cy="3666127"/>
            </a:xfrm>
            <a:prstGeom prst="rect">
              <a:avLst/>
            </a:prstGeom>
          </p:spPr>
        </p:pic>
        <p:pic>
          <p:nvPicPr>
            <p:cNvPr id="45" name="그림 44" descr="텍스트, 영수증, 스크린샷이(가) 표시된 사진&#10;&#10;자동 생성된 설명">
              <a:extLst>
                <a:ext uri="{FF2B5EF4-FFF2-40B4-BE49-F238E27FC236}">
                  <a16:creationId xmlns:a16="http://schemas.microsoft.com/office/drawing/2014/main" id="{C659449A-F970-4FC7-9ECE-E06943DCB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8879" y="1699912"/>
              <a:ext cx="1513428" cy="3457280"/>
            </a:xfrm>
            <a:prstGeom prst="rect">
              <a:avLst/>
            </a:prstGeom>
            <a:ln w="38100">
              <a:solidFill>
                <a:srgbClr val="FFC000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853FFF-6C78-4F9C-8F67-7D1560727C8D}"/>
              </a:ext>
            </a:extLst>
          </p:cNvPr>
          <p:cNvSpPr txBox="1"/>
          <p:nvPr/>
        </p:nvSpPr>
        <p:spPr>
          <a:xfrm>
            <a:off x="846849" y="3552289"/>
            <a:ext cx="4418701" cy="461665"/>
          </a:xfrm>
          <a:prstGeom prst="rect">
            <a:avLst/>
          </a:prstGeom>
          <a:solidFill>
            <a:srgbClr val="3B4353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광주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·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전남지역 청년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(20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대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~30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대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)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전입 인구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&lt;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200" b="0" i="0" dirty="0">
                <a:solidFill>
                  <a:schemeClr val="accent4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전출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a시월구일1" panose="02020600000000000000" pitchFamily="18" charset="-127"/>
                <a:ea typeface="a시월구일1" panose="02020600000000000000" pitchFamily="18" charset="-127"/>
              </a:rPr>
              <a:t>인구</a:t>
            </a:r>
            <a:endParaRPr lang="en-US" altLang="ko-KR" sz="1200" b="0" i="0" dirty="0">
              <a:solidFill>
                <a:schemeClr val="bg1"/>
              </a:solidFill>
              <a:effectLst/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청년 인구 유출로 인해 </a:t>
            </a:r>
            <a:r>
              <a:rPr lang="ko-KR" altLang="en-US" sz="1200" dirty="0">
                <a:solidFill>
                  <a:schemeClr val="accent4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매해 </a:t>
            </a:r>
            <a:r>
              <a:rPr lang="ko-KR" altLang="en-US" sz="1200" dirty="0" err="1">
                <a:solidFill>
                  <a:schemeClr val="accent4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수천억</a:t>
            </a:r>
            <a:r>
              <a:rPr lang="ko-KR" altLang="en-US" sz="1200" dirty="0" err="1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에</a:t>
            </a:r>
            <a:r>
              <a:rPr lang="ko-KR" altLang="en-US" sz="1200" dirty="0">
                <a:solidFill>
                  <a:schemeClr val="accent4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달하는 경제적 </a:t>
            </a:r>
            <a:r>
              <a:rPr lang="ko-KR" altLang="en-US" sz="1200" dirty="0">
                <a:solidFill>
                  <a:schemeClr val="accent4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손실</a:t>
            </a:r>
          </a:p>
        </p:txBody>
      </p:sp>
      <p:graphicFrame>
        <p:nvGraphicFramePr>
          <p:cNvPr id="53" name="차트 52">
            <a:extLst>
              <a:ext uri="{FF2B5EF4-FFF2-40B4-BE49-F238E27FC236}">
                <a16:creationId xmlns:a16="http://schemas.microsoft.com/office/drawing/2014/main" id="{E79CE9BD-FBA7-45AC-909E-782E22B603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5467788"/>
              </p:ext>
            </p:extLst>
          </p:nvPr>
        </p:nvGraphicFramePr>
        <p:xfrm>
          <a:off x="1458685" y="1561132"/>
          <a:ext cx="3535818" cy="1973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4" name="그룹 33">
            <a:extLst>
              <a:ext uri="{FF2B5EF4-FFF2-40B4-BE49-F238E27FC236}">
                <a16:creationId xmlns:a16="http://schemas.microsoft.com/office/drawing/2014/main" id="{1F9BC6B3-4471-48F4-ABE0-4F555BE326C5}"/>
              </a:ext>
            </a:extLst>
          </p:cNvPr>
          <p:cNvGrpSpPr/>
          <p:nvPr/>
        </p:nvGrpSpPr>
        <p:grpSpPr>
          <a:xfrm>
            <a:off x="9976990" y="4430054"/>
            <a:ext cx="1706938" cy="968993"/>
            <a:chOff x="6945236" y="3892964"/>
            <a:chExt cx="3905894" cy="2143459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1660B34-B1A6-4BA4-B68F-6C7B5E915AC3}"/>
                </a:ext>
              </a:extLst>
            </p:cNvPr>
            <p:cNvSpPr/>
            <p:nvPr/>
          </p:nvSpPr>
          <p:spPr>
            <a:xfrm>
              <a:off x="8620477" y="3892964"/>
              <a:ext cx="2230653" cy="2143459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인프라</a:t>
              </a:r>
              <a:endParaRPr lang="en-US" altLang="ko-KR" sz="12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57EE9D40-2ACC-4F97-9D0C-4C4DDD01E9E1}"/>
                </a:ext>
              </a:extLst>
            </p:cNvPr>
            <p:cNvSpPr/>
            <p:nvPr/>
          </p:nvSpPr>
          <p:spPr>
            <a:xfrm>
              <a:off x="6945236" y="3892964"/>
              <a:ext cx="2230653" cy="2143459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정책</a:t>
              </a:r>
              <a:endParaRPr lang="en-US" sz="12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FCD03AC-2A8A-4600-B6F8-042E4B8CD8DD}"/>
                </a:ext>
              </a:extLst>
            </p:cNvPr>
            <p:cNvSpPr txBox="1"/>
            <p:nvPr/>
          </p:nvSpPr>
          <p:spPr>
            <a:xfrm>
              <a:off x="8710391" y="4578414"/>
              <a:ext cx="395571" cy="65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200" dirty="0">
                  <a:ln>
                    <a:solidFill>
                      <a:srgbClr val="313540">
                        <a:alpha val="0"/>
                      </a:srgbClr>
                    </a:solidFill>
                  </a:ln>
                  <a:latin typeface="a시월구일1" panose="02020600000000000000" pitchFamily="18" charset="-127"/>
                  <a:ea typeface="a시월구일1" panose="02020600000000000000" pitchFamily="18" charset="-127"/>
                </a:rPr>
                <a:t>&amp;</a:t>
              </a:r>
            </a:p>
          </p:txBody>
        </p:sp>
      </p:grp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EFB8BD86-9B7E-44C9-A1DD-2F3306001AFC}"/>
              </a:ext>
            </a:extLst>
          </p:cNvPr>
          <p:cNvSpPr/>
          <p:nvPr/>
        </p:nvSpPr>
        <p:spPr>
          <a:xfrm>
            <a:off x="8879684" y="4361922"/>
            <a:ext cx="238696" cy="425148"/>
          </a:xfrm>
          <a:prstGeom prst="downArrow">
            <a:avLst>
              <a:gd name="adj1" fmla="val 50000"/>
              <a:gd name="adj2" fmla="val 9459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51148A-1107-4D9B-AB50-DCF29CAD1ED3}"/>
              </a:ext>
            </a:extLst>
          </p:cNvPr>
          <p:cNvSpPr txBox="1"/>
          <p:nvPr/>
        </p:nvSpPr>
        <p:spPr>
          <a:xfrm>
            <a:off x="1470290" y="1644088"/>
            <a:ext cx="58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(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억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)</a:t>
            </a:r>
            <a:endParaRPr lang="ko-KR" altLang="en-US" sz="12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822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132449" y="3727346"/>
            <a:ext cx="308390" cy="398606"/>
            <a:chOff x="4291013" y="4001237"/>
            <a:chExt cx="155559" cy="201066"/>
          </a:xfrm>
        </p:grpSpPr>
        <p:sp>
          <p:nvSpPr>
            <p:cNvPr id="21" name="도넛 20"/>
            <p:cNvSpPr/>
            <p:nvPr/>
          </p:nvSpPr>
          <p:spPr>
            <a:xfrm>
              <a:off x="4291013" y="4001237"/>
              <a:ext cx="144178" cy="144178"/>
            </a:xfrm>
            <a:prstGeom prst="donut">
              <a:avLst>
                <a:gd name="adj" fmla="val 9637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8100000">
              <a:off x="4428572" y="4102815"/>
              <a:ext cx="18000" cy="994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C9E37BEE-98B6-4251-8E42-F915817CC0E6}"/>
              </a:ext>
            </a:extLst>
          </p:cNvPr>
          <p:cNvSpPr/>
          <p:nvPr/>
        </p:nvSpPr>
        <p:spPr>
          <a:xfrm>
            <a:off x="5605602" y="1628800"/>
            <a:ext cx="3010677" cy="3005719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BAF5D51-A0BE-4B8C-9047-51DC454DF2EB}"/>
              </a:ext>
            </a:extLst>
          </p:cNvPr>
          <p:cNvSpPr/>
          <p:nvPr/>
        </p:nvSpPr>
        <p:spPr>
          <a:xfrm>
            <a:off x="3935760" y="2852936"/>
            <a:ext cx="2304256" cy="2300865"/>
          </a:xfrm>
          <a:prstGeom prst="ellipse">
            <a:avLst/>
          </a:prstGeom>
          <a:solidFill>
            <a:schemeClr val="tx2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Q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5FCC3-AC89-4742-A435-677E40251687}"/>
              </a:ext>
            </a:extLst>
          </p:cNvPr>
          <p:cNvSpPr txBox="1"/>
          <p:nvPr/>
        </p:nvSpPr>
        <p:spPr>
          <a:xfrm>
            <a:off x="5735960" y="351795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&amp;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BA449-8560-4BD5-B145-2F3AD70F73C3}"/>
              </a:ext>
            </a:extLst>
          </p:cNvPr>
          <p:cNvSpPr txBox="1"/>
          <p:nvPr/>
        </p:nvSpPr>
        <p:spPr>
          <a:xfrm>
            <a:off x="9480376" y="6165304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감사합니다  </a:t>
            </a:r>
            <a:r>
              <a:rPr lang="en-US" altLang="ko-KR" sz="2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</a:t>
            </a:r>
            <a:endParaRPr lang="ko-KR" altLang="en-US" sz="2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777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944387" y="192572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233083" y="613873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935170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10511790" y="24097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9635617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19761"/>
            <a:ext cx="6686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참고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6785-31D6-4CE9-802B-00EC30A99EAD}"/>
              </a:ext>
            </a:extLst>
          </p:cNvPr>
          <p:cNvSpPr/>
          <p:nvPr/>
        </p:nvSpPr>
        <p:spPr>
          <a:xfrm>
            <a:off x="8814914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97F879-E64E-48E2-86DA-A4BCACAE37A8}"/>
              </a:ext>
            </a:extLst>
          </p:cNvPr>
          <p:cNvSpPr txBox="1"/>
          <p:nvPr/>
        </p:nvSpPr>
        <p:spPr>
          <a:xfrm>
            <a:off x="407368" y="984554"/>
            <a:ext cx="1080120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1. </a:t>
            </a:r>
            <a:r>
              <a:rPr lang="ko-KR" altLang="en-US" sz="16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전처리</a:t>
            </a:r>
            <a:endParaRPr lang="ko-KR" altLang="en-US" sz="16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87F51-842A-48B9-A21F-B410B9F5E13B}"/>
              </a:ext>
            </a:extLst>
          </p:cNvPr>
          <p:cNvSpPr txBox="1"/>
          <p:nvPr/>
        </p:nvSpPr>
        <p:spPr>
          <a:xfrm>
            <a:off x="549980" y="1294170"/>
            <a:ext cx="4273083" cy="700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이상치 제거를 통해 병원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문화시설 밀집지역 제거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인프라 수 편차 완화를 위한 정규화 실행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08C3C-6ECB-411D-B8B1-8D82225F4C7D}"/>
              </a:ext>
            </a:extLst>
          </p:cNvPr>
          <p:cNvSpPr txBox="1"/>
          <p:nvPr/>
        </p:nvSpPr>
        <p:spPr>
          <a:xfrm>
            <a:off x="407368" y="2453556"/>
            <a:ext cx="2302874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2. Bartlett</a:t>
            </a:r>
            <a:r>
              <a:rPr lang="ko-KR" altLang="ko-KR" sz="16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과 </a:t>
            </a:r>
            <a:r>
              <a:rPr lang="en-US" altLang="ko-KR" sz="16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KMO</a:t>
            </a:r>
            <a:r>
              <a:rPr lang="ko-KR" altLang="ko-KR" sz="16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지수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0E0AEF12-E576-4FD6-91B9-2E38B9F8C8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7368" y="2948187"/>
            <a:ext cx="3692809" cy="1690881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4F13541-6BAE-4F21-8631-695B0121A7D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7368" y="4944494"/>
            <a:ext cx="4064599" cy="169088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103DB556-CE81-48F1-9101-B135C6C193BE}"/>
              </a:ext>
            </a:extLst>
          </p:cNvPr>
          <p:cNvSpPr/>
          <p:nvPr/>
        </p:nvSpPr>
        <p:spPr>
          <a:xfrm>
            <a:off x="280900" y="6324329"/>
            <a:ext cx="864096" cy="338554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844CB73-C73A-4BF1-85B1-AC4341432AE3}"/>
              </a:ext>
            </a:extLst>
          </p:cNvPr>
          <p:cNvSpPr/>
          <p:nvPr/>
        </p:nvSpPr>
        <p:spPr>
          <a:xfrm>
            <a:off x="280900" y="4268898"/>
            <a:ext cx="864096" cy="3385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B45FA-1AA7-4007-8FBA-4E4C4EE77DBE}"/>
              </a:ext>
            </a:extLst>
          </p:cNvPr>
          <p:cNvSpPr txBox="1"/>
          <p:nvPr/>
        </p:nvSpPr>
        <p:spPr>
          <a:xfrm>
            <a:off x="1200495" y="4188848"/>
            <a:ext cx="2742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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KMO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지수 </a:t>
            </a:r>
            <a:r>
              <a:rPr lang="en-US" altLang="ko-KR" sz="1200" dirty="0">
                <a:solidFill>
                  <a:srgbClr val="FF33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0.6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이상으로 분석에 </a:t>
            </a:r>
            <a:r>
              <a:rPr lang="ko-KR" altLang="en-US" sz="1200" dirty="0">
                <a:solidFill>
                  <a:srgbClr val="FF33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적합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8AA442-95E4-4D4E-BE64-B8FFAAA4F0FF}"/>
              </a:ext>
            </a:extLst>
          </p:cNvPr>
          <p:cNvSpPr txBox="1"/>
          <p:nvPr/>
        </p:nvSpPr>
        <p:spPr>
          <a:xfrm>
            <a:off x="1580392" y="6392722"/>
            <a:ext cx="2742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불필요한 요인 제거 성공</a:t>
            </a:r>
            <a:endParaRPr lang="ko-KR" altLang="en-US" sz="1200" dirty="0">
              <a:solidFill>
                <a:srgbClr val="FF3300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4" name="1/2 액자 23">
            <a:extLst>
              <a:ext uri="{FF2B5EF4-FFF2-40B4-BE49-F238E27FC236}">
                <a16:creationId xmlns:a16="http://schemas.microsoft.com/office/drawing/2014/main" id="{6998C0E8-5B4A-494A-A09E-F2FCE5650AE5}"/>
              </a:ext>
            </a:extLst>
          </p:cNvPr>
          <p:cNvSpPr/>
          <p:nvPr/>
        </p:nvSpPr>
        <p:spPr>
          <a:xfrm rot="13371491">
            <a:off x="2042750" y="4518129"/>
            <a:ext cx="251576" cy="249301"/>
          </a:xfrm>
          <a:prstGeom prst="halfFrame">
            <a:avLst>
              <a:gd name="adj1" fmla="val 22333"/>
              <a:gd name="adj2" fmla="val 21013"/>
            </a:avLst>
          </a:prstGeom>
          <a:solidFill>
            <a:srgbClr val="3B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31461510-A3C7-4C95-A28F-ACB590FBDA94}"/>
              </a:ext>
            </a:extLst>
          </p:cNvPr>
          <p:cNvCxnSpPr>
            <a:cxnSpLocks/>
          </p:cNvCxnSpPr>
          <p:nvPr/>
        </p:nvCxnSpPr>
        <p:spPr>
          <a:xfrm flipV="1">
            <a:off x="2951773" y="832789"/>
            <a:ext cx="4081893" cy="3892355"/>
          </a:xfrm>
          <a:prstGeom prst="bentConnector3">
            <a:avLst>
              <a:gd name="adj1" fmla="val 56969"/>
            </a:avLst>
          </a:prstGeom>
          <a:ln w="19050">
            <a:solidFill>
              <a:srgbClr val="3B43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FC0FEE8-A913-4BD1-9333-A3BAE9D6DC3C}"/>
              </a:ext>
            </a:extLst>
          </p:cNvPr>
          <p:cNvSpPr txBox="1"/>
          <p:nvPr/>
        </p:nvSpPr>
        <p:spPr>
          <a:xfrm>
            <a:off x="7120809" y="721695"/>
            <a:ext cx="1694105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kern="1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3</a:t>
            </a:r>
            <a:r>
              <a:rPr lang="en-US" altLang="ko-KR" sz="16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1600" kern="1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요인분석</a:t>
            </a:r>
            <a:r>
              <a:rPr lang="en-US" altLang="ko-KR" sz="1600" kern="1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(FA)  </a:t>
            </a:r>
            <a:endParaRPr lang="ko-KR" altLang="ko-KR" sz="1600" kern="100" dirty="0">
              <a:effectLst/>
              <a:latin typeface="a시월구일1" panose="02020600000000000000" pitchFamily="18" charset="-127"/>
              <a:ea typeface="a시월구일1" panose="02020600000000000000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A2AFF97-E523-4FD1-9DDE-330F3D97724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550151" y="1778466"/>
            <a:ext cx="6348282" cy="425719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8C057A2-D0BB-41F5-9A42-DD971E4E258A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7968" y="6016039"/>
            <a:ext cx="5832648" cy="6193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0E0A97-A847-4B88-869C-BA449D2C274E}"/>
              </a:ext>
            </a:extLst>
          </p:cNvPr>
          <p:cNvSpPr txBox="1"/>
          <p:nvPr/>
        </p:nvSpPr>
        <p:spPr>
          <a:xfrm>
            <a:off x="7572175" y="1031555"/>
            <a:ext cx="3437347" cy="657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</a:t>
            </a:r>
            <a:r>
              <a:rPr lang="ko-KR" altLang="en-US" sz="13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요인분석을 통해 적정 </a:t>
            </a:r>
            <a:r>
              <a:rPr lang="ko-KR" altLang="en-US" sz="13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요인수</a:t>
            </a:r>
            <a:r>
              <a:rPr lang="ko-KR" altLang="en-US" sz="13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확인 후</a:t>
            </a:r>
            <a:endParaRPr lang="en-US" altLang="ko-KR" sz="13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</a:t>
            </a:r>
            <a:r>
              <a:rPr lang="ko-KR" altLang="ko-KR" sz="13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불필요변수 제거</a:t>
            </a:r>
            <a:r>
              <a:rPr lang="en-US" altLang="ko-KR" sz="13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(value &lt; 0.5)</a:t>
            </a:r>
            <a:endParaRPr lang="ko-KR" altLang="ko-KR" sz="1300" kern="100" dirty="0">
              <a:effectLst/>
              <a:latin typeface="a시월구일1" panose="02020600000000000000" pitchFamily="18" charset="-127"/>
              <a:ea typeface="a시월구일1" panose="02020600000000000000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77F4870-076A-4344-AFBE-F381F2C19495}"/>
              </a:ext>
            </a:extLst>
          </p:cNvPr>
          <p:cNvCxnSpPr/>
          <p:nvPr/>
        </p:nvCxnSpPr>
        <p:spPr>
          <a:xfrm>
            <a:off x="6349082" y="6237312"/>
            <a:ext cx="68458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C02ADE3B-0957-47E1-B867-53ED94D9FD0E}"/>
              </a:ext>
            </a:extLst>
          </p:cNvPr>
          <p:cNvSpPr/>
          <p:nvPr/>
        </p:nvSpPr>
        <p:spPr>
          <a:xfrm>
            <a:off x="1109594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44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9944387" y="192572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935170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10511790" y="24097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9635617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CC6785-31D6-4CE9-802B-00EC30A99EAD}"/>
              </a:ext>
            </a:extLst>
          </p:cNvPr>
          <p:cNvSpPr/>
          <p:nvPr/>
        </p:nvSpPr>
        <p:spPr>
          <a:xfrm>
            <a:off x="8814914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97F879-E64E-48E2-86DA-A4BCACAE37A8}"/>
              </a:ext>
            </a:extLst>
          </p:cNvPr>
          <p:cNvSpPr txBox="1"/>
          <p:nvPr/>
        </p:nvSpPr>
        <p:spPr>
          <a:xfrm>
            <a:off x="407368" y="984554"/>
            <a:ext cx="1080120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1. </a:t>
            </a:r>
            <a:r>
              <a:rPr lang="ko-KR" altLang="en-US" sz="16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전처리</a:t>
            </a:r>
            <a:endParaRPr lang="ko-KR" altLang="en-US" sz="16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87F51-842A-48B9-A21F-B410B9F5E13B}"/>
              </a:ext>
            </a:extLst>
          </p:cNvPr>
          <p:cNvSpPr txBox="1"/>
          <p:nvPr/>
        </p:nvSpPr>
        <p:spPr>
          <a:xfrm>
            <a:off x="549980" y="1294170"/>
            <a:ext cx="4273083" cy="700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이상치 제거를 통해 병원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,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문화시설 밀집지역 제거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인프라 수 편차 완화를 위한 정규화 실행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08C3C-6ECB-411D-B8B1-8D82225F4C7D}"/>
              </a:ext>
            </a:extLst>
          </p:cNvPr>
          <p:cNvSpPr txBox="1"/>
          <p:nvPr/>
        </p:nvSpPr>
        <p:spPr>
          <a:xfrm>
            <a:off x="407368" y="2453556"/>
            <a:ext cx="2302874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2. Bartlett</a:t>
            </a:r>
            <a:r>
              <a:rPr lang="ko-KR" altLang="ko-KR" sz="16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과 </a:t>
            </a:r>
            <a:r>
              <a:rPr lang="en-US" altLang="ko-KR" sz="16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KMO</a:t>
            </a:r>
            <a:r>
              <a:rPr lang="ko-KR" altLang="ko-KR" sz="16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지수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0E0AEF12-E576-4FD6-91B9-2E38B9F8C8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7368" y="2948187"/>
            <a:ext cx="3692809" cy="1690881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4F13541-6BAE-4F21-8631-695B0121A7D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7368" y="4944494"/>
            <a:ext cx="4064599" cy="169088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103DB556-CE81-48F1-9101-B135C6C193BE}"/>
              </a:ext>
            </a:extLst>
          </p:cNvPr>
          <p:cNvSpPr/>
          <p:nvPr/>
        </p:nvSpPr>
        <p:spPr>
          <a:xfrm>
            <a:off x="280900" y="6324329"/>
            <a:ext cx="864096" cy="338554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844CB73-C73A-4BF1-85B1-AC4341432AE3}"/>
              </a:ext>
            </a:extLst>
          </p:cNvPr>
          <p:cNvSpPr/>
          <p:nvPr/>
        </p:nvSpPr>
        <p:spPr>
          <a:xfrm>
            <a:off x="280900" y="4268898"/>
            <a:ext cx="864096" cy="3385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B45FA-1AA7-4007-8FBA-4E4C4EE77DBE}"/>
              </a:ext>
            </a:extLst>
          </p:cNvPr>
          <p:cNvSpPr txBox="1"/>
          <p:nvPr/>
        </p:nvSpPr>
        <p:spPr>
          <a:xfrm>
            <a:off x="1200495" y="4188848"/>
            <a:ext cx="2742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 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KMO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지수 </a:t>
            </a:r>
            <a:r>
              <a:rPr lang="en-US" altLang="ko-KR" sz="1200" dirty="0">
                <a:solidFill>
                  <a:srgbClr val="FF33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0.6</a:t>
            </a:r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이상으로 분석에 </a:t>
            </a:r>
            <a:r>
              <a:rPr lang="ko-KR" altLang="en-US" sz="1200" dirty="0">
                <a:solidFill>
                  <a:srgbClr val="FF33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적합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8AA442-95E4-4D4E-BE64-B8FFAAA4F0FF}"/>
              </a:ext>
            </a:extLst>
          </p:cNvPr>
          <p:cNvSpPr txBox="1"/>
          <p:nvPr/>
        </p:nvSpPr>
        <p:spPr>
          <a:xfrm>
            <a:off x="1580392" y="6392722"/>
            <a:ext cx="2742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불필요한 요인 제거 성공</a:t>
            </a:r>
            <a:endParaRPr lang="ko-KR" altLang="en-US" sz="1200" dirty="0">
              <a:solidFill>
                <a:srgbClr val="FF3300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24" name="1/2 액자 23">
            <a:extLst>
              <a:ext uri="{FF2B5EF4-FFF2-40B4-BE49-F238E27FC236}">
                <a16:creationId xmlns:a16="http://schemas.microsoft.com/office/drawing/2014/main" id="{6998C0E8-5B4A-494A-A09E-F2FCE5650AE5}"/>
              </a:ext>
            </a:extLst>
          </p:cNvPr>
          <p:cNvSpPr/>
          <p:nvPr/>
        </p:nvSpPr>
        <p:spPr>
          <a:xfrm rot="13371491">
            <a:off x="2042750" y="4518129"/>
            <a:ext cx="251576" cy="249301"/>
          </a:xfrm>
          <a:prstGeom prst="halfFrame">
            <a:avLst>
              <a:gd name="adj1" fmla="val 22333"/>
              <a:gd name="adj2" fmla="val 21013"/>
            </a:avLst>
          </a:prstGeom>
          <a:solidFill>
            <a:srgbClr val="3B4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31461510-A3C7-4C95-A28F-ACB590FBDA94}"/>
              </a:ext>
            </a:extLst>
          </p:cNvPr>
          <p:cNvCxnSpPr>
            <a:cxnSpLocks/>
          </p:cNvCxnSpPr>
          <p:nvPr/>
        </p:nvCxnSpPr>
        <p:spPr>
          <a:xfrm flipV="1">
            <a:off x="2951773" y="832789"/>
            <a:ext cx="4081893" cy="3892355"/>
          </a:xfrm>
          <a:prstGeom prst="bentConnector3">
            <a:avLst>
              <a:gd name="adj1" fmla="val 56969"/>
            </a:avLst>
          </a:prstGeom>
          <a:ln w="19050">
            <a:solidFill>
              <a:srgbClr val="3B43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FC0FEE8-A913-4BD1-9333-A3BAE9D6DC3C}"/>
              </a:ext>
            </a:extLst>
          </p:cNvPr>
          <p:cNvSpPr txBox="1"/>
          <p:nvPr/>
        </p:nvSpPr>
        <p:spPr>
          <a:xfrm>
            <a:off x="7120809" y="721695"/>
            <a:ext cx="1694105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kern="1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3</a:t>
            </a:r>
            <a:r>
              <a:rPr lang="en-US" altLang="ko-KR" sz="16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1600" kern="1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요인분석</a:t>
            </a:r>
            <a:r>
              <a:rPr lang="en-US" altLang="ko-KR" sz="1600" kern="100" dirty="0"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(FA)  </a:t>
            </a:r>
            <a:endParaRPr lang="ko-KR" altLang="ko-KR" sz="1600" kern="100" dirty="0">
              <a:effectLst/>
              <a:latin typeface="a시월구일1" panose="02020600000000000000" pitchFamily="18" charset="-127"/>
              <a:ea typeface="a시월구일1" panose="02020600000000000000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A2AFF97-E523-4FD1-9DDE-330F3D97724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550151" y="1778466"/>
            <a:ext cx="6348282" cy="425719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8C057A2-D0BB-41F5-9A42-DD971E4E258A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7968" y="6016039"/>
            <a:ext cx="5832648" cy="6193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0E0A97-A847-4B88-869C-BA449D2C274E}"/>
              </a:ext>
            </a:extLst>
          </p:cNvPr>
          <p:cNvSpPr txBox="1"/>
          <p:nvPr/>
        </p:nvSpPr>
        <p:spPr>
          <a:xfrm>
            <a:off x="7572175" y="1031555"/>
            <a:ext cx="3437347" cy="657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</a:t>
            </a:r>
            <a:r>
              <a:rPr lang="ko-KR" altLang="en-US" sz="13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요인분석을 통해 적정 </a:t>
            </a:r>
            <a:r>
              <a:rPr lang="ko-KR" altLang="en-US" sz="13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요인수</a:t>
            </a:r>
            <a:r>
              <a:rPr lang="ko-KR" altLang="en-US" sz="13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확인 후</a:t>
            </a:r>
            <a:endParaRPr lang="en-US" altLang="ko-KR" sz="13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</a:t>
            </a:r>
            <a:r>
              <a:rPr lang="ko-KR" altLang="ko-KR" sz="13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불필요변수 제거</a:t>
            </a:r>
            <a:r>
              <a:rPr lang="en-US" altLang="ko-KR" sz="1300" kern="100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  <a:cs typeface="Times New Roman" panose="02020603050405020304" pitchFamily="18" charset="0"/>
              </a:rPr>
              <a:t> (value &lt; 0.5)</a:t>
            </a:r>
            <a:endParaRPr lang="ko-KR" altLang="ko-KR" sz="1300" kern="100" dirty="0">
              <a:effectLst/>
              <a:latin typeface="a시월구일1" panose="02020600000000000000" pitchFamily="18" charset="-127"/>
              <a:ea typeface="a시월구일1" panose="02020600000000000000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77F4870-076A-4344-AFBE-F381F2C19495}"/>
              </a:ext>
            </a:extLst>
          </p:cNvPr>
          <p:cNvCxnSpPr/>
          <p:nvPr/>
        </p:nvCxnSpPr>
        <p:spPr>
          <a:xfrm>
            <a:off x="6349082" y="6237312"/>
            <a:ext cx="68458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양쪽 모서리가 둥근 사각형 1"/>
          <p:cNvSpPr/>
          <p:nvPr/>
        </p:nvSpPr>
        <p:spPr>
          <a:xfrm>
            <a:off x="233083" y="613873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2">
              <a:lumMod val="2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6FCBDE5-ADE3-4CD6-9F5F-15D996F62D1C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53808" y="1129571"/>
            <a:ext cx="6660550" cy="5328112"/>
          </a:xfrm>
          <a:prstGeom prst="rect">
            <a:avLst/>
          </a:prstGeom>
          <a:ln w="38100">
            <a:solidFill>
              <a:schemeClr val="bg2">
                <a:lumMod val="2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1FC73A6-C506-45EE-8171-8BA2ED5629C5}"/>
              </a:ext>
            </a:extLst>
          </p:cNvPr>
          <p:cNvSpPr/>
          <p:nvPr/>
        </p:nvSpPr>
        <p:spPr>
          <a:xfrm>
            <a:off x="6205370" y="896811"/>
            <a:ext cx="2573273" cy="472415"/>
          </a:xfrm>
          <a:prstGeom prst="rect">
            <a:avLst/>
          </a:prstGeom>
          <a:solidFill>
            <a:srgbClr val="A3CFD5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주요인분석</a:t>
            </a:r>
            <a:r>
              <a:rPr lang="en-US" altLang="ko-KR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(PCA)</a:t>
            </a:r>
          </a:p>
          <a:p>
            <a:pPr algn="ctr">
              <a:lnSpc>
                <a:spcPct val="150000"/>
              </a:lnSpc>
            </a:pPr>
            <a:endParaRPr lang="ko-KR" altLang="en-US" sz="200" dirty="0">
              <a:solidFill>
                <a:schemeClr val="tx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2A5CC0-2ED9-4451-9B79-9466E7D07BDD}"/>
              </a:ext>
            </a:extLst>
          </p:cNvPr>
          <p:cNvSpPr txBox="1"/>
          <p:nvPr/>
        </p:nvSpPr>
        <p:spPr>
          <a:xfrm>
            <a:off x="7304796" y="3437361"/>
            <a:ext cx="4273083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 병원이 청년인구에 큰 요인임을 확인</a:t>
            </a:r>
            <a:endParaRPr lang="ko-KR" altLang="en-US" sz="1600" dirty="0">
              <a:solidFill>
                <a:schemeClr val="bg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0E94995-2366-4F32-83C9-C3DD7D891F39}"/>
              </a:ext>
            </a:extLst>
          </p:cNvPr>
          <p:cNvSpPr/>
          <p:nvPr/>
        </p:nvSpPr>
        <p:spPr>
          <a:xfrm>
            <a:off x="1109594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19761"/>
            <a:ext cx="3459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88083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1"/>
          <p:cNvSpPr/>
          <p:nvPr/>
        </p:nvSpPr>
        <p:spPr>
          <a:xfrm>
            <a:off x="233082" y="605304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19761"/>
            <a:ext cx="6686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분석개요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분석배경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DA0AE95-E142-4B24-8395-6CD4BF091336}"/>
              </a:ext>
            </a:extLst>
          </p:cNvPr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0EC6B51-4A86-452F-97DB-BAE2816B30D5}"/>
              </a:ext>
            </a:extLst>
          </p:cNvPr>
          <p:cNvGrpSpPr/>
          <p:nvPr/>
        </p:nvGrpSpPr>
        <p:grpSpPr>
          <a:xfrm>
            <a:off x="8893314" y="202167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AF0B3B5-7D71-4201-9E6A-D6433A9A09EE}"/>
                </a:ext>
              </a:extLst>
            </p:cNvPr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FAADB1D-140A-4D3D-9FE8-4C64D97A34A2}"/>
                </a:ext>
              </a:extLst>
            </p:cNvPr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9FAA7BAD-1984-4D4C-A74D-C4C3A65C59E4}"/>
              </a:ext>
            </a:extLst>
          </p:cNvPr>
          <p:cNvSpPr/>
          <p:nvPr/>
        </p:nvSpPr>
        <p:spPr>
          <a:xfrm>
            <a:off x="9490710" y="24097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8BD669B-D20B-4F13-9B8C-059E24A7DBFC}"/>
              </a:ext>
            </a:extLst>
          </p:cNvPr>
          <p:cNvSpPr/>
          <p:nvPr/>
        </p:nvSpPr>
        <p:spPr>
          <a:xfrm>
            <a:off x="10001250" y="233358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4BAB5FB-8B2A-47BA-AC2A-42334EAAEDBA}"/>
              </a:ext>
            </a:extLst>
          </p:cNvPr>
          <p:cNvSpPr/>
          <p:nvPr/>
        </p:nvSpPr>
        <p:spPr>
          <a:xfrm>
            <a:off x="10511790" y="24097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E4A4506F-1EDC-42B1-AE35-8CDA3FAA3EB7}"/>
              </a:ext>
            </a:extLst>
          </p:cNvPr>
          <p:cNvSpPr/>
          <p:nvPr/>
        </p:nvSpPr>
        <p:spPr>
          <a:xfrm>
            <a:off x="8534400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6817B69-FCB9-4ED7-90B3-45E03730D978}"/>
              </a:ext>
            </a:extLst>
          </p:cNvPr>
          <p:cNvSpPr/>
          <p:nvPr/>
        </p:nvSpPr>
        <p:spPr>
          <a:xfrm>
            <a:off x="1109594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6" descr="저출산 극복 표어 공모전 - WEVITY(위비티) 공모전">
            <a:extLst>
              <a:ext uri="{FF2B5EF4-FFF2-40B4-BE49-F238E27FC236}">
                <a16:creationId xmlns:a16="http://schemas.microsoft.com/office/drawing/2014/main" id="{14FD0952-DB0A-4A56-AE6C-571F5AACE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6767">
            <a:off x="603013" y="3308839"/>
            <a:ext cx="2167891" cy="2994975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 descr="전라북도 노인일자리 아이디어 공모전 | 공모전 대외활동 올콘">
            <a:extLst>
              <a:ext uri="{FF2B5EF4-FFF2-40B4-BE49-F238E27FC236}">
                <a16:creationId xmlns:a16="http://schemas.microsoft.com/office/drawing/2014/main" id="{F13F0907-BAEA-4C06-A64A-387D13137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931355"/>
            <a:ext cx="2167891" cy="2994976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DAE155-7E1B-488E-AE00-D1BEDD4232D2}"/>
              </a:ext>
            </a:extLst>
          </p:cNvPr>
          <p:cNvSpPr txBox="1"/>
          <p:nvPr/>
        </p:nvSpPr>
        <p:spPr>
          <a:xfrm>
            <a:off x="479376" y="967816"/>
            <a:ext cx="1728192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다양한 사회이슈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2F5DD5-5378-4BE9-BE87-57C66FA03245}"/>
              </a:ext>
            </a:extLst>
          </p:cNvPr>
          <p:cNvSpPr txBox="1"/>
          <p:nvPr/>
        </p:nvSpPr>
        <p:spPr>
          <a:xfrm>
            <a:off x="983432" y="1324111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s"/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다양한 공모전 주제를 통한 사회이슈 탐색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07EA9AB-CD52-44FC-8CFD-A73FDF2D8C74}"/>
              </a:ext>
            </a:extLst>
          </p:cNvPr>
          <p:cNvSpPr/>
          <p:nvPr/>
        </p:nvSpPr>
        <p:spPr>
          <a:xfrm>
            <a:off x="2197913" y="2228684"/>
            <a:ext cx="720080" cy="432048"/>
          </a:xfrm>
          <a:prstGeom prst="ellipse">
            <a:avLst/>
          </a:pr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908640C-0B7E-4663-AD9D-F9FCB0D73E23}"/>
              </a:ext>
            </a:extLst>
          </p:cNvPr>
          <p:cNvSpPr/>
          <p:nvPr/>
        </p:nvSpPr>
        <p:spPr>
          <a:xfrm>
            <a:off x="1055440" y="3645024"/>
            <a:ext cx="720080" cy="432048"/>
          </a:xfrm>
          <a:prstGeom prst="ellipse">
            <a:avLst/>
          </a:pr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2DB0CBA-CAC6-493E-A209-AAA3DA2E34D2}"/>
              </a:ext>
            </a:extLst>
          </p:cNvPr>
          <p:cNvSpPr/>
          <p:nvPr/>
        </p:nvSpPr>
        <p:spPr>
          <a:xfrm rot="21202750">
            <a:off x="6384909" y="2728453"/>
            <a:ext cx="935228" cy="432048"/>
          </a:xfrm>
          <a:prstGeom prst="ellipse">
            <a:avLst/>
          </a:pr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3932785-00F6-455B-A094-8ACB5C040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359" y="3070666"/>
            <a:ext cx="2415166" cy="3168779"/>
          </a:xfrm>
          <a:prstGeom prst="rect">
            <a:avLst/>
          </a:prstGeom>
          <a:ln w="28575">
            <a:solidFill>
              <a:srgbClr val="3B4353"/>
            </a:solidFill>
          </a:ln>
        </p:spPr>
      </p:pic>
      <p:pic>
        <p:nvPicPr>
          <p:cNvPr id="23" name="Picture 4" descr="대전서구 인구위기 대응 인구정책 공모전 | 공모전 대외활동-링커리어">
            <a:extLst>
              <a:ext uri="{FF2B5EF4-FFF2-40B4-BE49-F238E27FC236}">
                <a16:creationId xmlns:a16="http://schemas.microsoft.com/office/drawing/2014/main" id="{FD31941E-2B8A-47A3-919C-106B8C4D4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1210">
            <a:off x="6039848" y="1926513"/>
            <a:ext cx="2167891" cy="3004975"/>
          </a:xfrm>
          <a:prstGeom prst="rect">
            <a:avLst/>
          </a:prstGeom>
          <a:noFill/>
          <a:ln w="28575">
            <a:solidFill>
              <a:srgbClr val="3B435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C4A416-2293-441F-B72D-1D30F581E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03893">
            <a:off x="7984680" y="3316421"/>
            <a:ext cx="2415166" cy="3219819"/>
          </a:xfrm>
          <a:prstGeom prst="rect">
            <a:avLst/>
          </a:prstGeom>
          <a:ln w="28575">
            <a:solidFill>
              <a:srgbClr val="3B4353"/>
            </a:solidFill>
          </a:ln>
        </p:spPr>
      </p:pic>
      <p:pic>
        <p:nvPicPr>
          <p:cNvPr id="25" name="Picture 8" descr="씽굿_전체공모전현황_공모전 상세보기_청년정책 아이디어 공모전">
            <a:extLst>
              <a:ext uri="{FF2B5EF4-FFF2-40B4-BE49-F238E27FC236}">
                <a16:creationId xmlns:a16="http://schemas.microsoft.com/office/drawing/2014/main" id="{6A109659-3DAF-497F-AC27-067BC87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772" y="1724449"/>
            <a:ext cx="2167891" cy="2994976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FD023A99-9AC1-4068-8793-E700C9CB3C98}"/>
              </a:ext>
            </a:extLst>
          </p:cNvPr>
          <p:cNvSpPr/>
          <p:nvPr/>
        </p:nvSpPr>
        <p:spPr>
          <a:xfrm>
            <a:off x="6345640" y="2707476"/>
            <a:ext cx="978805" cy="432048"/>
          </a:xfrm>
          <a:prstGeom prst="ellipse">
            <a:avLst/>
          </a:pr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784EA2-99EB-48B1-A90C-BEF40C71E56C}"/>
              </a:ext>
            </a:extLst>
          </p:cNvPr>
          <p:cNvSpPr/>
          <p:nvPr/>
        </p:nvSpPr>
        <p:spPr>
          <a:xfrm>
            <a:off x="8228316" y="3731652"/>
            <a:ext cx="720080" cy="432048"/>
          </a:xfrm>
          <a:prstGeom prst="ellipse">
            <a:avLst/>
          </a:pr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27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5" grpId="0" animBg="1"/>
      <p:bldP spid="46" grpId="0" animBg="1"/>
      <p:bldP spid="30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1"/>
          <p:cNvSpPr/>
          <p:nvPr/>
        </p:nvSpPr>
        <p:spPr>
          <a:xfrm>
            <a:off x="233082" y="605304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19761"/>
            <a:ext cx="6686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분석개요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분석배경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DA0AE95-E142-4B24-8395-6CD4BF091336}"/>
              </a:ext>
            </a:extLst>
          </p:cNvPr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0EC6B51-4A86-452F-97DB-BAE2816B30D5}"/>
              </a:ext>
            </a:extLst>
          </p:cNvPr>
          <p:cNvGrpSpPr/>
          <p:nvPr/>
        </p:nvGrpSpPr>
        <p:grpSpPr>
          <a:xfrm>
            <a:off x="8893314" y="202167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AF0B3B5-7D71-4201-9E6A-D6433A9A09EE}"/>
                </a:ext>
              </a:extLst>
            </p:cNvPr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FAADB1D-140A-4D3D-9FE8-4C64D97A34A2}"/>
                </a:ext>
              </a:extLst>
            </p:cNvPr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9FAA7BAD-1984-4D4C-A74D-C4C3A65C59E4}"/>
              </a:ext>
            </a:extLst>
          </p:cNvPr>
          <p:cNvSpPr/>
          <p:nvPr/>
        </p:nvSpPr>
        <p:spPr>
          <a:xfrm>
            <a:off x="9490710" y="24097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8BD669B-D20B-4F13-9B8C-059E24A7DBFC}"/>
              </a:ext>
            </a:extLst>
          </p:cNvPr>
          <p:cNvSpPr/>
          <p:nvPr/>
        </p:nvSpPr>
        <p:spPr>
          <a:xfrm>
            <a:off x="10001250" y="233358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4BAB5FB-8B2A-47BA-AC2A-42334EAAEDBA}"/>
              </a:ext>
            </a:extLst>
          </p:cNvPr>
          <p:cNvSpPr/>
          <p:nvPr/>
        </p:nvSpPr>
        <p:spPr>
          <a:xfrm>
            <a:off x="10511790" y="24097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E4A4506F-1EDC-42B1-AE35-8CDA3FAA3EB7}"/>
              </a:ext>
            </a:extLst>
          </p:cNvPr>
          <p:cNvSpPr/>
          <p:nvPr/>
        </p:nvSpPr>
        <p:spPr>
          <a:xfrm>
            <a:off x="8534400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6817B69-FCB9-4ED7-90B3-45E03730D978}"/>
              </a:ext>
            </a:extLst>
          </p:cNvPr>
          <p:cNvSpPr/>
          <p:nvPr/>
        </p:nvSpPr>
        <p:spPr>
          <a:xfrm>
            <a:off x="1109594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6" descr="저출산 극복 표어 공모전 - WEVITY(위비티) 공모전">
            <a:extLst>
              <a:ext uri="{FF2B5EF4-FFF2-40B4-BE49-F238E27FC236}">
                <a16:creationId xmlns:a16="http://schemas.microsoft.com/office/drawing/2014/main" id="{14FD0952-DB0A-4A56-AE6C-571F5AACE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6767">
            <a:off x="603013" y="3308839"/>
            <a:ext cx="2167891" cy="2994975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 descr="전라북도 노인일자리 아이디어 공모전 | 공모전 대외활동 올콘">
            <a:extLst>
              <a:ext uri="{FF2B5EF4-FFF2-40B4-BE49-F238E27FC236}">
                <a16:creationId xmlns:a16="http://schemas.microsoft.com/office/drawing/2014/main" id="{F13F0907-BAEA-4C06-A64A-387D13137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931355"/>
            <a:ext cx="2167891" cy="2994976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DAE155-7E1B-488E-AE00-D1BEDD4232D2}"/>
              </a:ext>
            </a:extLst>
          </p:cNvPr>
          <p:cNvSpPr txBox="1"/>
          <p:nvPr/>
        </p:nvSpPr>
        <p:spPr>
          <a:xfrm>
            <a:off x="479376" y="967816"/>
            <a:ext cx="1728192" cy="338554"/>
          </a:xfrm>
          <a:prstGeom prst="rect">
            <a:avLst/>
          </a:prstGeom>
          <a:solidFill>
            <a:srgbClr val="A3CFD5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다양한 사회이슈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2F5DD5-5378-4BE9-BE87-57C66FA03245}"/>
              </a:ext>
            </a:extLst>
          </p:cNvPr>
          <p:cNvSpPr txBox="1"/>
          <p:nvPr/>
        </p:nvSpPr>
        <p:spPr>
          <a:xfrm>
            <a:off x="983432" y="1324111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s"/>
            </a:pP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다양한 공모전 주제를 통한 사회이슈 탐색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2DB0CBA-CAC6-493E-A209-AAA3DA2E34D2}"/>
              </a:ext>
            </a:extLst>
          </p:cNvPr>
          <p:cNvSpPr/>
          <p:nvPr/>
        </p:nvSpPr>
        <p:spPr>
          <a:xfrm rot="21202750">
            <a:off x="6384909" y="2728453"/>
            <a:ext cx="935228" cy="432048"/>
          </a:xfrm>
          <a:prstGeom prst="ellipse">
            <a:avLst/>
          </a:pr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3932785-00F6-455B-A094-8ACB5C040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359" y="3070666"/>
            <a:ext cx="2415166" cy="3168779"/>
          </a:xfrm>
          <a:prstGeom prst="rect">
            <a:avLst/>
          </a:prstGeom>
          <a:ln w="28575">
            <a:solidFill>
              <a:srgbClr val="3B4353"/>
            </a:solidFill>
          </a:ln>
        </p:spPr>
      </p:pic>
      <p:pic>
        <p:nvPicPr>
          <p:cNvPr id="23" name="Picture 4" descr="대전서구 인구위기 대응 인구정책 공모전 | 공모전 대외활동-링커리어">
            <a:extLst>
              <a:ext uri="{FF2B5EF4-FFF2-40B4-BE49-F238E27FC236}">
                <a16:creationId xmlns:a16="http://schemas.microsoft.com/office/drawing/2014/main" id="{FD31941E-2B8A-47A3-919C-106B8C4D4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1210">
            <a:off x="6039848" y="1926513"/>
            <a:ext cx="2167891" cy="3004975"/>
          </a:xfrm>
          <a:prstGeom prst="rect">
            <a:avLst/>
          </a:prstGeom>
          <a:noFill/>
          <a:ln w="28575">
            <a:solidFill>
              <a:srgbClr val="3B435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C4A416-2293-441F-B72D-1D30F581E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03893">
            <a:off x="7984680" y="3316421"/>
            <a:ext cx="2415166" cy="3219819"/>
          </a:xfrm>
          <a:prstGeom prst="rect">
            <a:avLst/>
          </a:prstGeom>
          <a:ln w="28575">
            <a:solidFill>
              <a:srgbClr val="3B4353"/>
            </a:solidFill>
          </a:ln>
        </p:spPr>
      </p:pic>
      <p:pic>
        <p:nvPicPr>
          <p:cNvPr id="25" name="Picture 8" descr="씽굿_전체공모전현황_공모전 상세보기_청년정책 아이디어 공모전">
            <a:extLst>
              <a:ext uri="{FF2B5EF4-FFF2-40B4-BE49-F238E27FC236}">
                <a16:creationId xmlns:a16="http://schemas.microsoft.com/office/drawing/2014/main" id="{6A109659-3DAF-497F-AC27-067BC87E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772" y="1724449"/>
            <a:ext cx="2167891" cy="2994976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B8CDDA9-7D81-4BC7-A549-8BFDD1C84F44}"/>
              </a:ext>
            </a:extLst>
          </p:cNvPr>
          <p:cNvGrpSpPr/>
          <p:nvPr/>
        </p:nvGrpSpPr>
        <p:grpSpPr>
          <a:xfrm>
            <a:off x="233082" y="617328"/>
            <a:ext cx="11698942" cy="6252696"/>
            <a:chOff x="11693925" y="476672"/>
            <a:chExt cx="11698942" cy="6252696"/>
          </a:xfrm>
        </p:grpSpPr>
        <p:sp>
          <p:nvSpPr>
            <p:cNvPr id="27" name="양쪽 모서리가 둥근 사각형 1">
              <a:extLst>
                <a:ext uri="{FF2B5EF4-FFF2-40B4-BE49-F238E27FC236}">
                  <a16:creationId xmlns:a16="http://schemas.microsoft.com/office/drawing/2014/main" id="{F719A49A-2BC7-47D4-A5E9-B3065A7F8BDE}"/>
                </a:ext>
              </a:extLst>
            </p:cNvPr>
            <p:cNvSpPr/>
            <p:nvPr/>
          </p:nvSpPr>
          <p:spPr>
            <a:xfrm>
              <a:off x="11693925" y="476672"/>
              <a:ext cx="11698942" cy="6252696"/>
            </a:xfrm>
            <a:prstGeom prst="round2SameRect">
              <a:avLst>
                <a:gd name="adj1" fmla="val 5335"/>
                <a:gd name="adj2" fmla="val 0"/>
              </a:avLst>
            </a:prstGeom>
            <a:solidFill>
              <a:schemeClr val="bg2">
                <a:lumMod val="2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 descr="텍스트이(가) 표시된 사진&#10;&#10;자동 생성된 설명">
              <a:extLst>
                <a:ext uri="{FF2B5EF4-FFF2-40B4-BE49-F238E27FC236}">
                  <a16:creationId xmlns:a16="http://schemas.microsoft.com/office/drawing/2014/main" id="{04C08C04-3648-456E-94BD-B10312CD3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020934" y="4507340"/>
              <a:ext cx="5989470" cy="1457325"/>
            </a:xfrm>
            <a:prstGeom prst="rect">
              <a:avLst/>
            </a:prstGeom>
            <a:ln w="38100">
              <a:solidFill>
                <a:srgbClr val="0000FF"/>
              </a:solidFill>
            </a:ln>
          </p:spPr>
        </p:pic>
        <p:pic>
          <p:nvPicPr>
            <p:cNvPr id="33" name="그림 3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45F9BA1-6A02-4A7D-A3C6-0B24EDB5D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311747" y="1933690"/>
              <a:ext cx="6455970" cy="1704259"/>
            </a:xfrm>
            <a:prstGeom prst="rect">
              <a:avLst/>
            </a:prstGeom>
            <a:ln w="38100">
              <a:solidFill>
                <a:srgbClr val="0000FF"/>
              </a:solidFill>
            </a:ln>
          </p:spPr>
        </p:pic>
        <p:pic>
          <p:nvPicPr>
            <p:cNvPr id="34" name="그림 33" descr="텍스트이(가) 표시된 사진&#10;&#10;자동 생성된 설명">
              <a:extLst>
                <a:ext uri="{FF2B5EF4-FFF2-40B4-BE49-F238E27FC236}">
                  <a16:creationId xmlns:a16="http://schemas.microsoft.com/office/drawing/2014/main" id="{808A17FB-39B4-4038-8552-1D26E5AD0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349457" y="3259433"/>
              <a:ext cx="6825331" cy="1523386"/>
            </a:xfrm>
            <a:prstGeom prst="rect">
              <a:avLst/>
            </a:prstGeom>
            <a:ln w="28575">
              <a:solidFill>
                <a:srgbClr val="0000FF"/>
              </a:solidFill>
            </a:ln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2063E8D-DC48-4B4C-8509-F106DB08AB4A}"/>
              </a:ext>
            </a:extLst>
          </p:cNvPr>
          <p:cNvSpPr txBox="1"/>
          <p:nvPr/>
        </p:nvSpPr>
        <p:spPr>
          <a:xfrm>
            <a:off x="5261044" y="1082528"/>
            <a:ext cx="2080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“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대전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”</a:t>
            </a:r>
            <a:endParaRPr lang="ko-KR" alt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31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8893314" y="202167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233083" y="613873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85D8FA-10B0-441C-A2C8-73DBA3294224}"/>
              </a:ext>
            </a:extLst>
          </p:cNvPr>
          <p:cNvSpPr/>
          <p:nvPr/>
        </p:nvSpPr>
        <p:spPr>
          <a:xfrm>
            <a:off x="9490710" y="24097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10001250" y="233358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10511790" y="24097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8534400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19761"/>
            <a:ext cx="6686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분석개요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분석배경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0FE56B82-77B8-4FFC-BB9B-38F680E160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6635196"/>
              </p:ext>
            </p:extLst>
          </p:nvPr>
        </p:nvGraphicFramePr>
        <p:xfrm>
          <a:off x="193482" y="1813872"/>
          <a:ext cx="5204157" cy="3230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4EAEF82-2125-40C7-ABE2-6AF7BB997486}"/>
              </a:ext>
            </a:extLst>
          </p:cNvPr>
          <p:cNvCxnSpPr>
            <a:cxnSpLocks/>
          </p:cNvCxnSpPr>
          <p:nvPr/>
        </p:nvCxnSpPr>
        <p:spPr>
          <a:xfrm>
            <a:off x="2025047" y="2508545"/>
            <a:ext cx="2815192" cy="1223107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04632033-B519-4264-9A57-A638497AE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944" y="2060848"/>
            <a:ext cx="2804502" cy="2804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대전인구정책">
            <a:extLst>
              <a:ext uri="{FF2B5EF4-FFF2-40B4-BE49-F238E27FC236}">
                <a16:creationId xmlns:a16="http://schemas.microsoft.com/office/drawing/2014/main" id="{3D2EE7E7-A316-4D54-A6E4-54CCF4651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4" r="5635" b="5620"/>
          <a:stretch/>
        </p:blipFill>
        <p:spPr bwMode="auto">
          <a:xfrm>
            <a:off x="8760235" y="2060848"/>
            <a:ext cx="3030921" cy="280450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9F5BA64-0163-455A-BC9C-0F40E1E3D7B4}"/>
              </a:ext>
            </a:extLst>
          </p:cNvPr>
          <p:cNvSpPr txBox="1"/>
          <p:nvPr/>
        </p:nvSpPr>
        <p:spPr>
          <a:xfrm>
            <a:off x="820720" y="5591797"/>
            <a:ext cx="4198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5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하락세가 시작된 </a:t>
            </a:r>
            <a:r>
              <a:rPr lang="en-US" altLang="ko-KR" sz="155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2014</a:t>
            </a:r>
            <a:r>
              <a:rPr lang="ko-KR" altLang="en-US" sz="155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부터 </a:t>
            </a:r>
            <a:r>
              <a:rPr lang="en-US" altLang="ko-KR" sz="155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2020</a:t>
            </a:r>
            <a:r>
              <a:rPr lang="ko-KR" altLang="en-US" sz="155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년까지 </a:t>
            </a:r>
            <a:endParaRPr lang="en-US" altLang="ko-KR" sz="155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en-US" altLang="ko-KR" sz="1550" b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7</a:t>
            </a:r>
            <a:r>
              <a:rPr lang="ko-KR" altLang="en-US" sz="1550" b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년 동안 </a:t>
            </a:r>
            <a:r>
              <a:rPr lang="en-US" altLang="ko-KR" sz="1550" b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6.3</a:t>
            </a:r>
            <a:r>
              <a:rPr lang="ko-KR" altLang="en-US" sz="1550" b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만명 감소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00468F-A2E7-4D34-A970-A0B866C801CF}"/>
              </a:ext>
            </a:extLst>
          </p:cNvPr>
          <p:cNvSpPr txBox="1"/>
          <p:nvPr/>
        </p:nvSpPr>
        <p:spPr>
          <a:xfrm>
            <a:off x="7471192" y="5293588"/>
            <a:ext cx="304059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5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‘</a:t>
            </a:r>
            <a:r>
              <a:rPr lang="ko-KR" altLang="en-US" sz="155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대전 시소</a:t>
            </a:r>
            <a:r>
              <a:rPr lang="en-US" altLang="ko-KR" sz="155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’ </a:t>
            </a:r>
            <a:r>
              <a:rPr lang="ko-KR" altLang="en-US" sz="155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댓글 </a:t>
            </a:r>
            <a:r>
              <a:rPr lang="ko-KR" altLang="en-US" sz="155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크롤링</a:t>
            </a:r>
            <a:endParaRPr lang="en-US" altLang="ko-KR" sz="155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ko-KR" sz="155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rPr>
              <a:t></a:t>
            </a:r>
            <a:r>
              <a:rPr lang="ko-KR" altLang="en-US" sz="155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endParaRPr lang="en-US" altLang="ko-KR" sz="155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sz="155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대전광역시 </a:t>
            </a:r>
            <a:endParaRPr lang="en-US" altLang="ko-KR" sz="155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sz="155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인구변화 원인 및 영향요인 파악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9E74E2-5FD1-42BB-B48B-8ED350C9F334}"/>
              </a:ext>
            </a:extLst>
          </p:cNvPr>
          <p:cNvGrpSpPr/>
          <p:nvPr/>
        </p:nvGrpSpPr>
        <p:grpSpPr>
          <a:xfrm>
            <a:off x="5091561" y="3428999"/>
            <a:ext cx="692071" cy="160832"/>
            <a:chOff x="6238548" y="3165928"/>
            <a:chExt cx="1855742" cy="187483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14C007F-B70C-4481-8949-D242606620FE}"/>
                </a:ext>
              </a:extLst>
            </p:cNvPr>
            <p:cNvCxnSpPr>
              <a:cxnSpLocks/>
            </p:cNvCxnSpPr>
            <p:nvPr/>
          </p:nvCxnSpPr>
          <p:spPr>
            <a:xfrm>
              <a:off x="6238548" y="3353411"/>
              <a:ext cx="1855742" cy="0"/>
            </a:xfrm>
            <a:prstGeom prst="line">
              <a:avLst/>
            </a:prstGeom>
            <a:ln w="22225" cap="rnd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D0950D7-6BD6-4C5C-9321-DB88C3178415}"/>
                </a:ext>
              </a:extLst>
            </p:cNvPr>
            <p:cNvCxnSpPr>
              <a:cxnSpLocks/>
            </p:cNvCxnSpPr>
            <p:nvPr/>
          </p:nvCxnSpPr>
          <p:spPr>
            <a:xfrm>
              <a:off x="7933407" y="3165928"/>
              <a:ext cx="160883" cy="185102"/>
            </a:xfrm>
            <a:prstGeom prst="line">
              <a:avLst/>
            </a:prstGeom>
            <a:ln w="22225" cap="rnd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9432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8893314" y="202167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CE85D8FA-10B0-441C-A2C8-73DBA3294224}"/>
              </a:ext>
            </a:extLst>
          </p:cNvPr>
          <p:cNvSpPr/>
          <p:nvPr/>
        </p:nvSpPr>
        <p:spPr>
          <a:xfrm>
            <a:off x="9490710" y="24097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10001250" y="233358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10511790" y="24097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8534400" y="419782"/>
            <a:ext cx="480060" cy="194092"/>
          </a:xfrm>
          <a:prstGeom prst="triangle">
            <a:avLst>
              <a:gd name="adj" fmla="val 88884"/>
            </a:avLst>
          </a:prstGeom>
          <a:solidFill>
            <a:schemeClr val="bg2">
              <a:lumMod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0FE56B82-77B8-4FFC-BB9B-38F680E16085}"/>
              </a:ext>
            </a:extLst>
          </p:cNvPr>
          <p:cNvGraphicFramePr>
            <a:graphicFrameLocks/>
          </p:cNvGraphicFramePr>
          <p:nvPr/>
        </p:nvGraphicFramePr>
        <p:xfrm>
          <a:off x="193482" y="1813872"/>
          <a:ext cx="5204157" cy="3230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4EAEF82-2125-40C7-ABE2-6AF7BB997486}"/>
              </a:ext>
            </a:extLst>
          </p:cNvPr>
          <p:cNvCxnSpPr>
            <a:cxnSpLocks/>
          </p:cNvCxnSpPr>
          <p:nvPr/>
        </p:nvCxnSpPr>
        <p:spPr>
          <a:xfrm>
            <a:off x="2025047" y="2508545"/>
            <a:ext cx="2815192" cy="1223107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04632033-B519-4264-9A57-A638497AE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944" y="2106142"/>
            <a:ext cx="2804502" cy="2804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대전인구정책">
            <a:extLst>
              <a:ext uri="{FF2B5EF4-FFF2-40B4-BE49-F238E27FC236}">
                <a16:creationId xmlns:a16="http://schemas.microsoft.com/office/drawing/2014/main" id="{3D2EE7E7-A316-4D54-A6E4-54CCF4651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4" r="5635" b="5620"/>
          <a:stretch/>
        </p:blipFill>
        <p:spPr bwMode="auto">
          <a:xfrm>
            <a:off x="8760235" y="2106142"/>
            <a:ext cx="3030921" cy="280450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9F5BA64-0163-455A-BC9C-0F40E1E3D7B4}"/>
              </a:ext>
            </a:extLst>
          </p:cNvPr>
          <p:cNvSpPr txBox="1"/>
          <p:nvPr/>
        </p:nvSpPr>
        <p:spPr>
          <a:xfrm>
            <a:off x="820720" y="5591797"/>
            <a:ext cx="4198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하락세가 시작된 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2014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부터 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2020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년까지 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en-US" altLang="ko-KR" sz="1400" b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7</a:t>
            </a:r>
            <a:r>
              <a:rPr lang="ko-KR" altLang="en-US" sz="1400" b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년 동안 </a:t>
            </a:r>
            <a:r>
              <a:rPr lang="en-US" altLang="ko-KR" sz="1400" b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6.3</a:t>
            </a:r>
            <a:r>
              <a:rPr lang="ko-KR" altLang="en-US" sz="1400" b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만명 감소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00468F-A2E7-4D34-A970-A0B866C801CF}"/>
              </a:ext>
            </a:extLst>
          </p:cNvPr>
          <p:cNvSpPr txBox="1"/>
          <p:nvPr/>
        </p:nvSpPr>
        <p:spPr>
          <a:xfrm>
            <a:off x="7372179" y="5411553"/>
            <a:ext cx="28045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‘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대전 시소</a:t>
            </a:r>
            <a:r>
              <a: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’ 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댓글 </a:t>
            </a:r>
            <a:r>
              <a:rPr lang="ko-KR" altLang="en-US" sz="1400" dirty="0" err="1">
                <a:latin typeface="a시월구일1" panose="02020600000000000000" pitchFamily="18" charset="-127"/>
                <a:ea typeface="a시월구일1" panose="02020600000000000000" pitchFamily="18" charset="-127"/>
              </a:rPr>
              <a:t>크롤링을</a:t>
            </a:r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 통해 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대전광역시 </a:t>
            </a:r>
            <a:endParaRPr lang="en-US" altLang="ko-KR" sz="1400" dirty="0"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인구변화 원인 및 영향요인 파악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69E74E2-5FD1-42BB-B48B-8ED350C9F334}"/>
              </a:ext>
            </a:extLst>
          </p:cNvPr>
          <p:cNvGrpSpPr/>
          <p:nvPr/>
        </p:nvGrpSpPr>
        <p:grpSpPr>
          <a:xfrm>
            <a:off x="5091561" y="3428999"/>
            <a:ext cx="692071" cy="160832"/>
            <a:chOff x="6238548" y="3165928"/>
            <a:chExt cx="1855742" cy="187483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14C007F-B70C-4481-8949-D242606620FE}"/>
                </a:ext>
              </a:extLst>
            </p:cNvPr>
            <p:cNvCxnSpPr>
              <a:cxnSpLocks/>
            </p:cNvCxnSpPr>
            <p:nvPr/>
          </p:nvCxnSpPr>
          <p:spPr>
            <a:xfrm>
              <a:off x="6238548" y="3353411"/>
              <a:ext cx="1855742" cy="0"/>
            </a:xfrm>
            <a:prstGeom prst="line">
              <a:avLst/>
            </a:prstGeom>
            <a:ln w="22225" cap="rnd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6D0950D7-6BD6-4C5C-9321-DB88C3178415}"/>
                </a:ext>
              </a:extLst>
            </p:cNvPr>
            <p:cNvCxnSpPr>
              <a:cxnSpLocks/>
            </p:cNvCxnSpPr>
            <p:nvPr/>
          </p:nvCxnSpPr>
          <p:spPr>
            <a:xfrm>
              <a:off x="7933407" y="3165928"/>
              <a:ext cx="160883" cy="185102"/>
            </a:xfrm>
            <a:prstGeom prst="line">
              <a:avLst/>
            </a:prstGeom>
            <a:ln w="22225" cap="rnd">
              <a:solidFill>
                <a:srgbClr val="3135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양쪽 모서리가 둥근 사각형 1"/>
          <p:cNvSpPr/>
          <p:nvPr/>
        </p:nvSpPr>
        <p:spPr>
          <a:xfrm>
            <a:off x="233083" y="613873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tx1">
              <a:lumMod val="85000"/>
              <a:lumOff val="1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93BC2F0-30B8-4419-9627-F5648CEBB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043" y="1688144"/>
            <a:ext cx="7257021" cy="423326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19761"/>
            <a:ext cx="6686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분석개요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분석배경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75EFD19-E39B-4954-8F2A-B7E82BE85250}"/>
              </a:ext>
            </a:extLst>
          </p:cNvPr>
          <p:cNvSpPr/>
          <p:nvPr/>
        </p:nvSpPr>
        <p:spPr>
          <a:xfrm>
            <a:off x="1109594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020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8534400" y="279785"/>
            <a:ext cx="2743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8893314" y="202167"/>
            <a:ext cx="151626" cy="139996"/>
            <a:chOff x="7470945" y="4120730"/>
            <a:chExt cx="508420" cy="50842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7470945" y="4120730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470946" y="4120731"/>
              <a:ext cx="508419" cy="508419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양쪽 모서리가 둥근 사각형 1"/>
          <p:cNvSpPr/>
          <p:nvPr/>
        </p:nvSpPr>
        <p:spPr>
          <a:xfrm>
            <a:off x="229706" y="596937"/>
            <a:ext cx="11698942" cy="6252696"/>
          </a:xfrm>
          <a:prstGeom prst="round2SameRect">
            <a:avLst>
              <a:gd name="adj1" fmla="val 533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;</a:t>
            </a:r>
            <a:r>
              <a:rPr lang="ko-KR" altLang="en-US" dirty="0"/>
              <a:t>워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85D8FA-10B0-441C-A2C8-73DBA3294224}"/>
              </a:ext>
            </a:extLst>
          </p:cNvPr>
          <p:cNvSpPr/>
          <p:nvPr/>
        </p:nvSpPr>
        <p:spPr>
          <a:xfrm>
            <a:off x="9490710" y="24097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C8B1675-7D0C-424D-A19E-B9B94ACC1A4B}"/>
              </a:ext>
            </a:extLst>
          </p:cNvPr>
          <p:cNvSpPr/>
          <p:nvPr/>
        </p:nvSpPr>
        <p:spPr>
          <a:xfrm>
            <a:off x="10001250" y="233358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E920E1-322F-43E9-B5C3-E5D47D0747DE}"/>
              </a:ext>
            </a:extLst>
          </p:cNvPr>
          <p:cNvSpPr/>
          <p:nvPr/>
        </p:nvSpPr>
        <p:spPr>
          <a:xfrm>
            <a:off x="10511790" y="240973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BA3BCB7-96F9-4AED-A3F2-E95D1E4179E4}"/>
              </a:ext>
            </a:extLst>
          </p:cNvPr>
          <p:cNvSpPr/>
          <p:nvPr/>
        </p:nvSpPr>
        <p:spPr>
          <a:xfrm>
            <a:off x="8534400" y="419781"/>
            <a:ext cx="480060" cy="354313"/>
          </a:xfrm>
          <a:prstGeom prst="triangle">
            <a:avLst>
              <a:gd name="adj" fmla="val 888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1E9A8-3833-491F-A3AC-A4C73FE578F9}"/>
              </a:ext>
            </a:extLst>
          </p:cNvPr>
          <p:cNvSpPr txBox="1"/>
          <p:nvPr/>
        </p:nvSpPr>
        <p:spPr>
          <a:xfrm>
            <a:off x="259975" y="209601"/>
            <a:ext cx="3747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분석개요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_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분석방향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A1422-FE97-4B44-852E-D6EE16829974}"/>
              </a:ext>
            </a:extLst>
          </p:cNvPr>
          <p:cNvSpPr txBox="1"/>
          <p:nvPr/>
        </p:nvSpPr>
        <p:spPr>
          <a:xfrm>
            <a:off x="5290978" y="1100955"/>
            <a:ext cx="65631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주제 </a:t>
            </a:r>
            <a:r>
              <a:rPr lang="en-US" altLang="ko-KR" sz="3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</a:p>
          <a:p>
            <a:r>
              <a:rPr lang="en-US" altLang="ko-KR" sz="3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        </a:t>
            </a:r>
            <a:r>
              <a:rPr lang="en-US" altLang="ko-KR" sz="3200" dirty="0">
                <a:solidFill>
                  <a:srgbClr val="434544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‘</a:t>
            </a:r>
            <a:r>
              <a:rPr lang="ko-KR" altLang="en-US" sz="3200" dirty="0">
                <a:solidFill>
                  <a:srgbClr val="434544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청년</a:t>
            </a:r>
            <a:r>
              <a:rPr lang="en-US" altLang="ko-KR" sz="3200" dirty="0">
                <a:solidFill>
                  <a:srgbClr val="434544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’</a:t>
            </a:r>
            <a:r>
              <a:rPr lang="ko-KR" altLang="en-US" sz="3200" dirty="0">
                <a:solidFill>
                  <a:srgbClr val="434544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인구</a:t>
            </a:r>
            <a:r>
              <a:rPr lang="en-US" altLang="ko-KR" sz="3200" dirty="0">
                <a:solidFill>
                  <a:srgbClr val="434544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3200" dirty="0">
                <a:solidFill>
                  <a:srgbClr val="434544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유출 방지를 </a:t>
            </a:r>
            <a:endParaRPr lang="en-US" altLang="ko-KR" sz="3200" dirty="0">
              <a:solidFill>
                <a:srgbClr val="434544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3200" dirty="0">
                <a:solidFill>
                  <a:srgbClr val="434544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             위한 도시 구성 요소 분석</a:t>
            </a:r>
            <a:endParaRPr lang="en-US" altLang="ko-KR" sz="3200" dirty="0">
              <a:solidFill>
                <a:srgbClr val="434544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endParaRPr lang="ko-KR" altLang="en-US" sz="32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32" name="그림 31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E084BB84-3A20-4578-8198-00CA42EC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52" y="1084717"/>
            <a:ext cx="3933028" cy="2294266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332FC06-75F4-48FD-B6D4-21477A6B5EB9}"/>
              </a:ext>
            </a:extLst>
          </p:cNvPr>
          <p:cNvGrpSpPr/>
          <p:nvPr/>
        </p:nvGrpSpPr>
        <p:grpSpPr>
          <a:xfrm>
            <a:off x="520959" y="4029479"/>
            <a:ext cx="11047649" cy="2677700"/>
            <a:chOff x="767408" y="3989635"/>
            <a:chExt cx="12799751" cy="2847104"/>
          </a:xfrm>
        </p:grpSpPr>
        <p:grpSp>
          <p:nvGrpSpPr>
            <p:cNvPr id="4102" name="그룹 4101">
              <a:extLst>
                <a:ext uri="{FF2B5EF4-FFF2-40B4-BE49-F238E27FC236}">
                  <a16:creationId xmlns:a16="http://schemas.microsoft.com/office/drawing/2014/main" id="{16C2C190-F0AD-4D18-842D-DFB956CC8865}"/>
                </a:ext>
              </a:extLst>
            </p:cNvPr>
            <p:cNvGrpSpPr/>
            <p:nvPr/>
          </p:nvGrpSpPr>
          <p:grpSpPr>
            <a:xfrm>
              <a:off x="1087080" y="4117609"/>
              <a:ext cx="1688208" cy="353943"/>
              <a:chOff x="6485883" y="2958914"/>
              <a:chExt cx="1688208" cy="371833"/>
            </a:xfrm>
          </p:grpSpPr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C883A9BD-0D65-4D0E-9F23-8A716AEBDEB1}"/>
                  </a:ext>
                </a:extLst>
              </p:cNvPr>
              <p:cNvSpPr/>
              <p:nvPr/>
            </p:nvSpPr>
            <p:spPr>
              <a:xfrm rot="17147196">
                <a:off x="6822015" y="2622782"/>
                <a:ext cx="347681" cy="1019946"/>
              </a:xfrm>
              <a:custGeom>
                <a:avLst/>
                <a:gdLst>
                  <a:gd name="connsiteX0" fmla="*/ 0 w 347681"/>
                  <a:gd name="connsiteY0" fmla="*/ 525259 h 1019946"/>
                  <a:gd name="connsiteX1" fmla="*/ 74287 w 347681"/>
                  <a:gd name="connsiteY1" fmla="*/ 286504 h 1019946"/>
                  <a:gd name="connsiteX2" fmla="*/ 104002 w 347681"/>
                  <a:gd name="connsiteY2" fmla="*/ 159169 h 1019946"/>
                  <a:gd name="connsiteX3" fmla="*/ 133717 w 347681"/>
                  <a:gd name="connsiteY3" fmla="*/ 79584 h 1019946"/>
                  <a:gd name="connsiteX4" fmla="*/ 175318 w 347681"/>
                  <a:gd name="connsiteY4" fmla="*/ 0 h 1019946"/>
                  <a:gd name="connsiteX5" fmla="*/ 154517 w 347681"/>
                  <a:gd name="connsiteY5" fmla="*/ 382006 h 1019946"/>
                  <a:gd name="connsiteX6" fmla="*/ 136688 w 347681"/>
                  <a:gd name="connsiteY6" fmla="*/ 477508 h 1019946"/>
                  <a:gd name="connsiteX7" fmla="*/ 112916 w 347681"/>
                  <a:gd name="connsiteY7" fmla="*/ 636677 h 1019946"/>
                  <a:gd name="connsiteX8" fmla="*/ 104002 w 347681"/>
                  <a:gd name="connsiteY8" fmla="*/ 732179 h 1019946"/>
                  <a:gd name="connsiteX9" fmla="*/ 133717 w 347681"/>
                  <a:gd name="connsiteY9" fmla="*/ 668511 h 1019946"/>
                  <a:gd name="connsiteX10" fmla="*/ 208004 w 347681"/>
                  <a:gd name="connsiteY10" fmla="*/ 413840 h 1019946"/>
                  <a:gd name="connsiteX11" fmla="*/ 216919 w 347681"/>
                  <a:gd name="connsiteY11" fmla="*/ 350172 h 1019946"/>
                  <a:gd name="connsiteX12" fmla="*/ 252577 w 347681"/>
                  <a:gd name="connsiteY12" fmla="*/ 238754 h 1019946"/>
                  <a:gd name="connsiteX13" fmla="*/ 243662 w 347681"/>
                  <a:gd name="connsiteY13" fmla="*/ 477508 h 1019946"/>
                  <a:gd name="connsiteX14" fmla="*/ 222862 w 347681"/>
                  <a:gd name="connsiteY14" fmla="*/ 700345 h 1019946"/>
                  <a:gd name="connsiteX15" fmla="*/ 199090 w 347681"/>
                  <a:gd name="connsiteY15" fmla="*/ 891348 h 1019946"/>
                  <a:gd name="connsiteX16" fmla="*/ 297149 w 347681"/>
                  <a:gd name="connsiteY16" fmla="*/ 557092 h 1019946"/>
                  <a:gd name="connsiteX17" fmla="*/ 314978 w 347681"/>
                  <a:gd name="connsiteY17" fmla="*/ 493425 h 1019946"/>
                  <a:gd name="connsiteX18" fmla="*/ 335779 w 347681"/>
                  <a:gd name="connsiteY18" fmla="*/ 413840 h 1019946"/>
                  <a:gd name="connsiteX19" fmla="*/ 347665 w 347681"/>
                  <a:gd name="connsiteY19" fmla="*/ 382006 h 1019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7681" h="1019946" extrusionOk="0">
                    <a:moveTo>
                      <a:pt x="0" y="525259"/>
                    </a:moveTo>
                    <a:cubicBezTo>
                      <a:pt x="33232" y="447632"/>
                      <a:pt x="23869" y="488801"/>
                      <a:pt x="74287" y="286504"/>
                    </a:cubicBezTo>
                    <a:cubicBezTo>
                      <a:pt x="92178" y="255529"/>
                      <a:pt x="92121" y="195852"/>
                      <a:pt x="104002" y="159169"/>
                    </a:cubicBezTo>
                    <a:cubicBezTo>
                      <a:pt x="110062" y="126022"/>
                      <a:pt x="121708" y="99677"/>
                      <a:pt x="133717" y="79584"/>
                    </a:cubicBezTo>
                    <a:cubicBezTo>
                      <a:pt x="158471" y="20397"/>
                      <a:pt x="156600" y="24617"/>
                      <a:pt x="175318" y="0"/>
                    </a:cubicBezTo>
                    <a:cubicBezTo>
                      <a:pt x="180841" y="189537"/>
                      <a:pt x="178643" y="243204"/>
                      <a:pt x="154517" y="382006"/>
                    </a:cubicBezTo>
                    <a:cubicBezTo>
                      <a:pt x="155045" y="419938"/>
                      <a:pt x="139117" y="448235"/>
                      <a:pt x="136688" y="477508"/>
                    </a:cubicBezTo>
                    <a:cubicBezTo>
                      <a:pt x="125229" y="527946"/>
                      <a:pt x="116442" y="571788"/>
                      <a:pt x="112916" y="636677"/>
                    </a:cubicBezTo>
                    <a:cubicBezTo>
                      <a:pt x="112292" y="669068"/>
                      <a:pt x="98816" y="719566"/>
                      <a:pt x="104002" y="732179"/>
                    </a:cubicBezTo>
                    <a:cubicBezTo>
                      <a:pt x="113908" y="754974"/>
                      <a:pt x="117358" y="692826"/>
                      <a:pt x="133717" y="668511"/>
                    </a:cubicBezTo>
                    <a:cubicBezTo>
                      <a:pt x="159244" y="590381"/>
                      <a:pt x="208004" y="413840"/>
                      <a:pt x="208004" y="413840"/>
                    </a:cubicBezTo>
                    <a:cubicBezTo>
                      <a:pt x="215545" y="392038"/>
                      <a:pt x="211291" y="370338"/>
                      <a:pt x="216919" y="350172"/>
                    </a:cubicBezTo>
                    <a:cubicBezTo>
                      <a:pt x="228016" y="306583"/>
                      <a:pt x="252577" y="238754"/>
                      <a:pt x="252577" y="238754"/>
                    </a:cubicBezTo>
                    <a:cubicBezTo>
                      <a:pt x="248378" y="320166"/>
                      <a:pt x="263475" y="412737"/>
                      <a:pt x="243662" y="477508"/>
                    </a:cubicBezTo>
                    <a:cubicBezTo>
                      <a:pt x="257343" y="549345"/>
                      <a:pt x="233128" y="622246"/>
                      <a:pt x="222862" y="700345"/>
                    </a:cubicBezTo>
                    <a:cubicBezTo>
                      <a:pt x="216997" y="795471"/>
                      <a:pt x="207116" y="814231"/>
                      <a:pt x="199090" y="891348"/>
                    </a:cubicBezTo>
                    <a:cubicBezTo>
                      <a:pt x="135844" y="1164371"/>
                      <a:pt x="221255" y="929236"/>
                      <a:pt x="297149" y="557092"/>
                    </a:cubicBezTo>
                    <a:cubicBezTo>
                      <a:pt x="302648" y="534323"/>
                      <a:pt x="307419" y="519665"/>
                      <a:pt x="314978" y="493425"/>
                    </a:cubicBezTo>
                    <a:cubicBezTo>
                      <a:pt x="324564" y="444266"/>
                      <a:pt x="324079" y="439777"/>
                      <a:pt x="335779" y="413840"/>
                    </a:cubicBezTo>
                    <a:cubicBezTo>
                      <a:pt x="347249" y="383192"/>
                      <a:pt x="345177" y="426573"/>
                      <a:pt x="347665" y="382006"/>
                    </a:cubicBezTo>
                  </a:path>
                </a:pathLst>
              </a:custGeom>
              <a:noFill/>
              <a:ln w="92075" cap="rnd">
                <a:solidFill>
                  <a:srgbClr val="A3CFD5">
                    <a:alpha val="57647"/>
                  </a:srgb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2348389661">
                      <a:custGeom>
                        <a:avLst/>
                        <a:gdLst>
                          <a:gd name="connsiteX0" fmla="*/ 0 w 445790"/>
                          <a:gd name="connsiteY0" fmla="*/ 125730 h 244142"/>
                          <a:gd name="connsiteX1" fmla="*/ 95250 w 445790"/>
                          <a:gd name="connsiteY1" fmla="*/ 68580 h 244142"/>
                          <a:gd name="connsiteX2" fmla="*/ 133350 w 445790"/>
                          <a:gd name="connsiteY2" fmla="*/ 38100 h 244142"/>
                          <a:gd name="connsiteX3" fmla="*/ 171450 w 445790"/>
                          <a:gd name="connsiteY3" fmla="*/ 19050 h 244142"/>
                          <a:gd name="connsiteX4" fmla="*/ 224790 w 445790"/>
                          <a:gd name="connsiteY4" fmla="*/ 0 h 244142"/>
                          <a:gd name="connsiteX5" fmla="*/ 198120 w 445790"/>
                          <a:gd name="connsiteY5" fmla="*/ 91440 h 244142"/>
                          <a:gd name="connsiteX6" fmla="*/ 175260 w 445790"/>
                          <a:gd name="connsiteY6" fmla="*/ 114300 h 244142"/>
                          <a:gd name="connsiteX7" fmla="*/ 144780 w 445790"/>
                          <a:gd name="connsiteY7" fmla="*/ 152400 h 244142"/>
                          <a:gd name="connsiteX8" fmla="*/ 133350 w 445790"/>
                          <a:gd name="connsiteY8" fmla="*/ 175260 h 244142"/>
                          <a:gd name="connsiteX9" fmla="*/ 171450 w 445790"/>
                          <a:gd name="connsiteY9" fmla="*/ 160020 h 244142"/>
                          <a:gd name="connsiteX10" fmla="*/ 266700 w 445790"/>
                          <a:gd name="connsiteY10" fmla="*/ 99060 h 244142"/>
                          <a:gd name="connsiteX11" fmla="*/ 278130 w 445790"/>
                          <a:gd name="connsiteY11" fmla="*/ 83820 h 244142"/>
                          <a:gd name="connsiteX12" fmla="*/ 323850 w 445790"/>
                          <a:gd name="connsiteY12" fmla="*/ 57150 h 244142"/>
                          <a:gd name="connsiteX13" fmla="*/ 312420 w 445790"/>
                          <a:gd name="connsiteY13" fmla="*/ 114300 h 244142"/>
                          <a:gd name="connsiteX14" fmla="*/ 285750 w 445790"/>
                          <a:gd name="connsiteY14" fmla="*/ 167640 h 244142"/>
                          <a:gd name="connsiteX15" fmla="*/ 255270 w 445790"/>
                          <a:gd name="connsiteY15" fmla="*/ 213360 h 244142"/>
                          <a:gd name="connsiteX16" fmla="*/ 381000 w 445790"/>
                          <a:gd name="connsiteY16" fmla="*/ 133350 h 244142"/>
                          <a:gd name="connsiteX17" fmla="*/ 403860 w 445790"/>
                          <a:gd name="connsiteY17" fmla="*/ 118110 h 244142"/>
                          <a:gd name="connsiteX18" fmla="*/ 430530 w 445790"/>
                          <a:gd name="connsiteY18" fmla="*/ 99060 h 244142"/>
                          <a:gd name="connsiteX19" fmla="*/ 445770 w 445790"/>
                          <a:gd name="connsiteY19" fmla="*/ 91440 h 2441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445790" h="244142">
                            <a:moveTo>
                              <a:pt x="0" y="125730"/>
                            </a:moveTo>
                            <a:cubicBezTo>
                              <a:pt x="44095" y="108092"/>
                              <a:pt x="26971" y="116375"/>
                              <a:pt x="95250" y="68580"/>
                            </a:cubicBezTo>
                            <a:cubicBezTo>
                              <a:pt x="108574" y="59253"/>
                              <a:pt x="119714" y="46964"/>
                              <a:pt x="133350" y="38100"/>
                            </a:cubicBezTo>
                            <a:cubicBezTo>
                              <a:pt x="145255" y="30362"/>
                              <a:pt x="158502" y="24877"/>
                              <a:pt x="171450" y="19050"/>
                            </a:cubicBezTo>
                            <a:cubicBezTo>
                              <a:pt x="203671" y="4550"/>
                              <a:pt x="200392" y="6100"/>
                              <a:pt x="224790" y="0"/>
                            </a:cubicBezTo>
                            <a:cubicBezTo>
                              <a:pt x="218531" y="43810"/>
                              <a:pt x="222538" y="55922"/>
                              <a:pt x="198120" y="91440"/>
                            </a:cubicBezTo>
                            <a:cubicBezTo>
                              <a:pt x="192015" y="100320"/>
                              <a:pt x="182356" y="106190"/>
                              <a:pt x="175260" y="114300"/>
                            </a:cubicBezTo>
                            <a:cubicBezTo>
                              <a:pt x="164550" y="126540"/>
                              <a:pt x="152053" y="137853"/>
                              <a:pt x="144780" y="152400"/>
                            </a:cubicBezTo>
                            <a:cubicBezTo>
                              <a:pt x="140970" y="160020"/>
                              <a:pt x="125158" y="172920"/>
                              <a:pt x="133350" y="175260"/>
                            </a:cubicBezTo>
                            <a:cubicBezTo>
                              <a:pt x="146502" y="179018"/>
                              <a:pt x="159574" y="166806"/>
                              <a:pt x="171450" y="160020"/>
                            </a:cubicBezTo>
                            <a:cubicBezTo>
                              <a:pt x="204179" y="141318"/>
                              <a:pt x="266700" y="99060"/>
                              <a:pt x="266700" y="99060"/>
                            </a:cubicBezTo>
                            <a:cubicBezTo>
                              <a:pt x="270510" y="93980"/>
                              <a:pt x="273009" y="87575"/>
                              <a:pt x="278130" y="83820"/>
                            </a:cubicBezTo>
                            <a:cubicBezTo>
                              <a:pt x="292358" y="73386"/>
                              <a:pt x="323850" y="57150"/>
                              <a:pt x="323850" y="57150"/>
                            </a:cubicBezTo>
                            <a:cubicBezTo>
                              <a:pt x="320040" y="76200"/>
                              <a:pt x="318753" y="95934"/>
                              <a:pt x="312420" y="114300"/>
                            </a:cubicBezTo>
                            <a:cubicBezTo>
                              <a:pt x="305940" y="133093"/>
                              <a:pt x="295269" y="150189"/>
                              <a:pt x="285750" y="167640"/>
                            </a:cubicBezTo>
                            <a:cubicBezTo>
                              <a:pt x="273795" y="189557"/>
                              <a:pt x="268345" y="195927"/>
                              <a:pt x="255270" y="213360"/>
                            </a:cubicBezTo>
                            <a:cubicBezTo>
                              <a:pt x="238420" y="280760"/>
                              <a:pt x="247662" y="230020"/>
                              <a:pt x="381000" y="133350"/>
                            </a:cubicBezTo>
                            <a:cubicBezTo>
                              <a:pt x="388414" y="127974"/>
                              <a:pt x="397384" y="124586"/>
                              <a:pt x="403860" y="118110"/>
                            </a:cubicBezTo>
                            <a:cubicBezTo>
                              <a:pt x="415500" y="106470"/>
                              <a:pt x="414483" y="105078"/>
                              <a:pt x="430530" y="99060"/>
                            </a:cubicBezTo>
                            <a:cubicBezTo>
                              <a:pt x="447002" y="92883"/>
                              <a:pt x="445770" y="100986"/>
                              <a:pt x="445770" y="91440"/>
                            </a:cubicBezTo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9464ACEB-2FB7-405B-945D-18468FBBD203}"/>
                  </a:ext>
                </a:extLst>
              </p:cNvPr>
              <p:cNvSpPr/>
              <p:nvPr/>
            </p:nvSpPr>
            <p:spPr>
              <a:xfrm rot="17147196">
                <a:off x="7490277" y="2646934"/>
                <a:ext cx="347681" cy="1019946"/>
              </a:xfrm>
              <a:custGeom>
                <a:avLst/>
                <a:gdLst>
                  <a:gd name="connsiteX0" fmla="*/ 0 w 347681"/>
                  <a:gd name="connsiteY0" fmla="*/ 525259 h 1019946"/>
                  <a:gd name="connsiteX1" fmla="*/ 74287 w 347681"/>
                  <a:gd name="connsiteY1" fmla="*/ 286504 h 1019946"/>
                  <a:gd name="connsiteX2" fmla="*/ 104002 w 347681"/>
                  <a:gd name="connsiteY2" fmla="*/ 159169 h 1019946"/>
                  <a:gd name="connsiteX3" fmla="*/ 133717 w 347681"/>
                  <a:gd name="connsiteY3" fmla="*/ 79584 h 1019946"/>
                  <a:gd name="connsiteX4" fmla="*/ 175318 w 347681"/>
                  <a:gd name="connsiteY4" fmla="*/ 0 h 1019946"/>
                  <a:gd name="connsiteX5" fmla="*/ 154517 w 347681"/>
                  <a:gd name="connsiteY5" fmla="*/ 382006 h 1019946"/>
                  <a:gd name="connsiteX6" fmla="*/ 136688 w 347681"/>
                  <a:gd name="connsiteY6" fmla="*/ 477508 h 1019946"/>
                  <a:gd name="connsiteX7" fmla="*/ 112916 w 347681"/>
                  <a:gd name="connsiteY7" fmla="*/ 636677 h 1019946"/>
                  <a:gd name="connsiteX8" fmla="*/ 104002 w 347681"/>
                  <a:gd name="connsiteY8" fmla="*/ 732179 h 1019946"/>
                  <a:gd name="connsiteX9" fmla="*/ 133717 w 347681"/>
                  <a:gd name="connsiteY9" fmla="*/ 668511 h 1019946"/>
                  <a:gd name="connsiteX10" fmla="*/ 208004 w 347681"/>
                  <a:gd name="connsiteY10" fmla="*/ 413840 h 1019946"/>
                  <a:gd name="connsiteX11" fmla="*/ 216919 w 347681"/>
                  <a:gd name="connsiteY11" fmla="*/ 350172 h 1019946"/>
                  <a:gd name="connsiteX12" fmla="*/ 252577 w 347681"/>
                  <a:gd name="connsiteY12" fmla="*/ 238754 h 1019946"/>
                  <a:gd name="connsiteX13" fmla="*/ 243662 w 347681"/>
                  <a:gd name="connsiteY13" fmla="*/ 477508 h 1019946"/>
                  <a:gd name="connsiteX14" fmla="*/ 222862 w 347681"/>
                  <a:gd name="connsiteY14" fmla="*/ 700345 h 1019946"/>
                  <a:gd name="connsiteX15" fmla="*/ 199090 w 347681"/>
                  <a:gd name="connsiteY15" fmla="*/ 891348 h 1019946"/>
                  <a:gd name="connsiteX16" fmla="*/ 297149 w 347681"/>
                  <a:gd name="connsiteY16" fmla="*/ 557092 h 1019946"/>
                  <a:gd name="connsiteX17" fmla="*/ 314978 w 347681"/>
                  <a:gd name="connsiteY17" fmla="*/ 493425 h 1019946"/>
                  <a:gd name="connsiteX18" fmla="*/ 335779 w 347681"/>
                  <a:gd name="connsiteY18" fmla="*/ 413840 h 1019946"/>
                  <a:gd name="connsiteX19" fmla="*/ 347665 w 347681"/>
                  <a:gd name="connsiteY19" fmla="*/ 382006 h 1019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7681" h="1019946" extrusionOk="0">
                    <a:moveTo>
                      <a:pt x="0" y="525259"/>
                    </a:moveTo>
                    <a:cubicBezTo>
                      <a:pt x="33232" y="447632"/>
                      <a:pt x="23869" y="488801"/>
                      <a:pt x="74287" y="286504"/>
                    </a:cubicBezTo>
                    <a:cubicBezTo>
                      <a:pt x="92178" y="255529"/>
                      <a:pt x="92121" y="195852"/>
                      <a:pt x="104002" y="159169"/>
                    </a:cubicBezTo>
                    <a:cubicBezTo>
                      <a:pt x="110062" y="126022"/>
                      <a:pt x="121708" y="99677"/>
                      <a:pt x="133717" y="79584"/>
                    </a:cubicBezTo>
                    <a:cubicBezTo>
                      <a:pt x="158471" y="20397"/>
                      <a:pt x="156600" y="24617"/>
                      <a:pt x="175318" y="0"/>
                    </a:cubicBezTo>
                    <a:cubicBezTo>
                      <a:pt x="180841" y="189537"/>
                      <a:pt x="178643" y="243204"/>
                      <a:pt x="154517" y="382006"/>
                    </a:cubicBezTo>
                    <a:cubicBezTo>
                      <a:pt x="155045" y="419938"/>
                      <a:pt x="139117" y="448235"/>
                      <a:pt x="136688" y="477508"/>
                    </a:cubicBezTo>
                    <a:cubicBezTo>
                      <a:pt x="125229" y="527946"/>
                      <a:pt x="116442" y="571788"/>
                      <a:pt x="112916" y="636677"/>
                    </a:cubicBezTo>
                    <a:cubicBezTo>
                      <a:pt x="112292" y="669068"/>
                      <a:pt x="98816" y="719566"/>
                      <a:pt x="104002" y="732179"/>
                    </a:cubicBezTo>
                    <a:cubicBezTo>
                      <a:pt x="113908" y="754974"/>
                      <a:pt x="117358" y="692826"/>
                      <a:pt x="133717" y="668511"/>
                    </a:cubicBezTo>
                    <a:cubicBezTo>
                      <a:pt x="159244" y="590381"/>
                      <a:pt x="208004" y="413840"/>
                      <a:pt x="208004" y="413840"/>
                    </a:cubicBezTo>
                    <a:cubicBezTo>
                      <a:pt x="215545" y="392038"/>
                      <a:pt x="211291" y="370338"/>
                      <a:pt x="216919" y="350172"/>
                    </a:cubicBezTo>
                    <a:cubicBezTo>
                      <a:pt x="228016" y="306583"/>
                      <a:pt x="252577" y="238754"/>
                      <a:pt x="252577" y="238754"/>
                    </a:cubicBezTo>
                    <a:cubicBezTo>
                      <a:pt x="248378" y="320166"/>
                      <a:pt x="263475" y="412737"/>
                      <a:pt x="243662" y="477508"/>
                    </a:cubicBezTo>
                    <a:cubicBezTo>
                      <a:pt x="257343" y="549345"/>
                      <a:pt x="233128" y="622246"/>
                      <a:pt x="222862" y="700345"/>
                    </a:cubicBezTo>
                    <a:cubicBezTo>
                      <a:pt x="216997" y="795471"/>
                      <a:pt x="207116" y="814231"/>
                      <a:pt x="199090" y="891348"/>
                    </a:cubicBezTo>
                    <a:cubicBezTo>
                      <a:pt x="135844" y="1164371"/>
                      <a:pt x="221255" y="929236"/>
                      <a:pt x="297149" y="557092"/>
                    </a:cubicBezTo>
                    <a:cubicBezTo>
                      <a:pt x="302648" y="534323"/>
                      <a:pt x="307419" y="519665"/>
                      <a:pt x="314978" y="493425"/>
                    </a:cubicBezTo>
                    <a:cubicBezTo>
                      <a:pt x="324564" y="444266"/>
                      <a:pt x="324079" y="439777"/>
                      <a:pt x="335779" y="413840"/>
                    </a:cubicBezTo>
                    <a:cubicBezTo>
                      <a:pt x="347249" y="383192"/>
                      <a:pt x="345177" y="426573"/>
                      <a:pt x="347665" y="382006"/>
                    </a:cubicBezTo>
                  </a:path>
                </a:pathLst>
              </a:custGeom>
              <a:noFill/>
              <a:ln w="92075" cap="rnd">
                <a:solidFill>
                  <a:srgbClr val="A3CFD5">
                    <a:alpha val="57647"/>
                  </a:srgb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2348389661">
                      <a:custGeom>
                        <a:avLst/>
                        <a:gdLst>
                          <a:gd name="connsiteX0" fmla="*/ 0 w 445790"/>
                          <a:gd name="connsiteY0" fmla="*/ 125730 h 244142"/>
                          <a:gd name="connsiteX1" fmla="*/ 95250 w 445790"/>
                          <a:gd name="connsiteY1" fmla="*/ 68580 h 244142"/>
                          <a:gd name="connsiteX2" fmla="*/ 133350 w 445790"/>
                          <a:gd name="connsiteY2" fmla="*/ 38100 h 244142"/>
                          <a:gd name="connsiteX3" fmla="*/ 171450 w 445790"/>
                          <a:gd name="connsiteY3" fmla="*/ 19050 h 244142"/>
                          <a:gd name="connsiteX4" fmla="*/ 224790 w 445790"/>
                          <a:gd name="connsiteY4" fmla="*/ 0 h 244142"/>
                          <a:gd name="connsiteX5" fmla="*/ 198120 w 445790"/>
                          <a:gd name="connsiteY5" fmla="*/ 91440 h 244142"/>
                          <a:gd name="connsiteX6" fmla="*/ 175260 w 445790"/>
                          <a:gd name="connsiteY6" fmla="*/ 114300 h 244142"/>
                          <a:gd name="connsiteX7" fmla="*/ 144780 w 445790"/>
                          <a:gd name="connsiteY7" fmla="*/ 152400 h 244142"/>
                          <a:gd name="connsiteX8" fmla="*/ 133350 w 445790"/>
                          <a:gd name="connsiteY8" fmla="*/ 175260 h 244142"/>
                          <a:gd name="connsiteX9" fmla="*/ 171450 w 445790"/>
                          <a:gd name="connsiteY9" fmla="*/ 160020 h 244142"/>
                          <a:gd name="connsiteX10" fmla="*/ 266700 w 445790"/>
                          <a:gd name="connsiteY10" fmla="*/ 99060 h 244142"/>
                          <a:gd name="connsiteX11" fmla="*/ 278130 w 445790"/>
                          <a:gd name="connsiteY11" fmla="*/ 83820 h 244142"/>
                          <a:gd name="connsiteX12" fmla="*/ 323850 w 445790"/>
                          <a:gd name="connsiteY12" fmla="*/ 57150 h 244142"/>
                          <a:gd name="connsiteX13" fmla="*/ 312420 w 445790"/>
                          <a:gd name="connsiteY13" fmla="*/ 114300 h 244142"/>
                          <a:gd name="connsiteX14" fmla="*/ 285750 w 445790"/>
                          <a:gd name="connsiteY14" fmla="*/ 167640 h 244142"/>
                          <a:gd name="connsiteX15" fmla="*/ 255270 w 445790"/>
                          <a:gd name="connsiteY15" fmla="*/ 213360 h 244142"/>
                          <a:gd name="connsiteX16" fmla="*/ 381000 w 445790"/>
                          <a:gd name="connsiteY16" fmla="*/ 133350 h 244142"/>
                          <a:gd name="connsiteX17" fmla="*/ 403860 w 445790"/>
                          <a:gd name="connsiteY17" fmla="*/ 118110 h 244142"/>
                          <a:gd name="connsiteX18" fmla="*/ 430530 w 445790"/>
                          <a:gd name="connsiteY18" fmla="*/ 99060 h 244142"/>
                          <a:gd name="connsiteX19" fmla="*/ 445770 w 445790"/>
                          <a:gd name="connsiteY19" fmla="*/ 91440 h 2441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445790" h="244142">
                            <a:moveTo>
                              <a:pt x="0" y="125730"/>
                            </a:moveTo>
                            <a:cubicBezTo>
                              <a:pt x="44095" y="108092"/>
                              <a:pt x="26971" y="116375"/>
                              <a:pt x="95250" y="68580"/>
                            </a:cubicBezTo>
                            <a:cubicBezTo>
                              <a:pt x="108574" y="59253"/>
                              <a:pt x="119714" y="46964"/>
                              <a:pt x="133350" y="38100"/>
                            </a:cubicBezTo>
                            <a:cubicBezTo>
                              <a:pt x="145255" y="30362"/>
                              <a:pt x="158502" y="24877"/>
                              <a:pt x="171450" y="19050"/>
                            </a:cubicBezTo>
                            <a:cubicBezTo>
                              <a:pt x="203671" y="4550"/>
                              <a:pt x="200392" y="6100"/>
                              <a:pt x="224790" y="0"/>
                            </a:cubicBezTo>
                            <a:cubicBezTo>
                              <a:pt x="218531" y="43810"/>
                              <a:pt x="222538" y="55922"/>
                              <a:pt x="198120" y="91440"/>
                            </a:cubicBezTo>
                            <a:cubicBezTo>
                              <a:pt x="192015" y="100320"/>
                              <a:pt x="182356" y="106190"/>
                              <a:pt x="175260" y="114300"/>
                            </a:cubicBezTo>
                            <a:cubicBezTo>
                              <a:pt x="164550" y="126540"/>
                              <a:pt x="152053" y="137853"/>
                              <a:pt x="144780" y="152400"/>
                            </a:cubicBezTo>
                            <a:cubicBezTo>
                              <a:pt x="140970" y="160020"/>
                              <a:pt x="125158" y="172920"/>
                              <a:pt x="133350" y="175260"/>
                            </a:cubicBezTo>
                            <a:cubicBezTo>
                              <a:pt x="146502" y="179018"/>
                              <a:pt x="159574" y="166806"/>
                              <a:pt x="171450" y="160020"/>
                            </a:cubicBezTo>
                            <a:cubicBezTo>
                              <a:pt x="204179" y="141318"/>
                              <a:pt x="266700" y="99060"/>
                              <a:pt x="266700" y="99060"/>
                            </a:cubicBezTo>
                            <a:cubicBezTo>
                              <a:pt x="270510" y="93980"/>
                              <a:pt x="273009" y="87575"/>
                              <a:pt x="278130" y="83820"/>
                            </a:cubicBezTo>
                            <a:cubicBezTo>
                              <a:pt x="292358" y="73386"/>
                              <a:pt x="323850" y="57150"/>
                              <a:pt x="323850" y="57150"/>
                            </a:cubicBezTo>
                            <a:cubicBezTo>
                              <a:pt x="320040" y="76200"/>
                              <a:pt x="318753" y="95934"/>
                              <a:pt x="312420" y="114300"/>
                            </a:cubicBezTo>
                            <a:cubicBezTo>
                              <a:pt x="305940" y="133093"/>
                              <a:pt x="295269" y="150189"/>
                              <a:pt x="285750" y="167640"/>
                            </a:cubicBezTo>
                            <a:cubicBezTo>
                              <a:pt x="273795" y="189557"/>
                              <a:pt x="268345" y="195927"/>
                              <a:pt x="255270" y="213360"/>
                            </a:cubicBezTo>
                            <a:cubicBezTo>
                              <a:pt x="238420" y="280760"/>
                              <a:pt x="247662" y="230020"/>
                              <a:pt x="381000" y="133350"/>
                            </a:cubicBezTo>
                            <a:cubicBezTo>
                              <a:pt x="388414" y="127974"/>
                              <a:pt x="397384" y="124586"/>
                              <a:pt x="403860" y="118110"/>
                            </a:cubicBezTo>
                            <a:cubicBezTo>
                              <a:pt x="415500" y="106470"/>
                              <a:pt x="414483" y="105078"/>
                              <a:pt x="430530" y="99060"/>
                            </a:cubicBezTo>
                            <a:cubicBezTo>
                              <a:pt x="447002" y="92883"/>
                              <a:pt x="445770" y="100986"/>
                              <a:pt x="445770" y="91440"/>
                            </a:cubicBezTo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4F79A3-0019-41C7-8865-4F90B1329CC0}"/>
                </a:ext>
              </a:extLst>
            </p:cNvPr>
            <p:cNvSpPr txBox="1"/>
            <p:nvPr/>
          </p:nvSpPr>
          <p:spPr>
            <a:xfrm>
              <a:off x="1199456" y="3989636"/>
              <a:ext cx="178755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err="1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워드클라우딩</a:t>
              </a:r>
              <a:r>
                <a:rPr lang="ko-KR" altLang="en-US" sz="17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 </a:t>
              </a:r>
              <a:endParaRPr lang="en-US" altLang="ko-KR" sz="17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r>
                <a:rPr lang="ko-KR" altLang="en-US" sz="17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키워드 추출</a:t>
              </a:r>
            </a:p>
          </p:txBody>
        </p:sp>
        <p:grpSp>
          <p:nvGrpSpPr>
            <p:cNvPr id="4113" name="그룹 4112">
              <a:extLst>
                <a:ext uri="{FF2B5EF4-FFF2-40B4-BE49-F238E27FC236}">
                  <a16:creationId xmlns:a16="http://schemas.microsoft.com/office/drawing/2014/main" id="{F375FA35-5DC3-4117-924A-830644718C5B}"/>
                </a:ext>
              </a:extLst>
            </p:cNvPr>
            <p:cNvGrpSpPr/>
            <p:nvPr/>
          </p:nvGrpSpPr>
          <p:grpSpPr>
            <a:xfrm>
              <a:off x="3215680" y="4291378"/>
              <a:ext cx="7097783" cy="2377983"/>
              <a:chOff x="3215680" y="4110971"/>
              <a:chExt cx="7097783" cy="2558389"/>
            </a:xfrm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3B5DDBD-6755-4C40-AD05-0693FA5B46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5680" y="4201039"/>
                <a:ext cx="0" cy="2468321"/>
              </a:xfrm>
              <a:prstGeom prst="line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29E66DA4-1E80-49A9-8144-5B164D9531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4201039"/>
                <a:ext cx="0" cy="2468321"/>
              </a:xfrm>
              <a:prstGeom prst="line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784FC970-2618-4F61-867F-CC57E01AA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13463" y="4110971"/>
                <a:ext cx="0" cy="2468321"/>
              </a:xfrm>
              <a:prstGeom prst="line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EFF2CB1-0206-45DC-A648-74232BC08C50}"/>
                </a:ext>
              </a:extLst>
            </p:cNvPr>
            <p:cNvSpPr/>
            <p:nvPr/>
          </p:nvSpPr>
          <p:spPr>
            <a:xfrm>
              <a:off x="1020540" y="4920004"/>
              <a:ext cx="792085" cy="72008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청년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F1D8852-6617-4B69-82AD-15E82E7A5692}"/>
                </a:ext>
              </a:extLst>
            </p:cNvPr>
            <p:cNvSpPr/>
            <p:nvPr/>
          </p:nvSpPr>
          <p:spPr>
            <a:xfrm>
              <a:off x="2005660" y="4920004"/>
              <a:ext cx="792085" cy="720080"/>
            </a:xfrm>
            <a:prstGeom prst="rect">
              <a:avLst/>
            </a:prstGeom>
            <a:solidFill>
              <a:schemeClr val="tx2">
                <a:lumMod val="75000"/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세종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48993AC-6069-4D3B-9E44-474B65E06C72}"/>
                </a:ext>
              </a:extLst>
            </p:cNvPr>
            <p:cNvSpPr/>
            <p:nvPr/>
          </p:nvSpPr>
          <p:spPr>
            <a:xfrm>
              <a:off x="1020783" y="5779683"/>
              <a:ext cx="792085" cy="720080"/>
            </a:xfrm>
            <a:prstGeom prst="rect">
              <a:avLst/>
            </a:prstGeom>
            <a:solidFill>
              <a:schemeClr val="tx2">
                <a:lumMod val="7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일자리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9ACA3B9-3BFD-49CA-A5B9-B959519EB335}"/>
                </a:ext>
              </a:extLst>
            </p:cNvPr>
            <p:cNvSpPr/>
            <p:nvPr/>
          </p:nvSpPr>
          <p:spPr>
            <a:xfrm>
              <a:off x="2005903" y="5779683"/>
              <a:ext cx="792085" cy="72008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정책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CC21CA7-92F9-4700-950E-09C60C9C3EA0}"/>
                </a:ext>
              </a:extLst>
            </p:cNvPr>
            <p:cNvSpPr txBox="1"/>
            <p:nvPr/>
          </p:nvSpPr>
          <p:spPr>
            <a:xfrm>
              <a:off x="3247554" y="5215571"/>
              <a:ext cx="28651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s"/>
              </a:pPr>
              <a:r>
                <a:rPr lang="ko-KR" altLang="en-US" sz="1400" dirty="0">
                  <a:latin typeface="a시월구일1" panose="02020600000000000000" pitchFamily="18" charset="-127"/>
                  <a:ea typeface="a시월구일1" panose="02020600000000000000" pitchFamily="18" charset="-127"/>
                  <a:sym typeface="Wingdings" panose="05000000000000000000" pitchFamily="2" charset="2"/>
                </a:rPr>
                <a:t>청년이 원하는 대전</a:t>
              </a:r>
              <a:endPara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endParaRPr>
            </a:p>
            <a:p>
              <a:endPara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s"/>
              </a:pPr>
              <a:r>
                <a:rPr lang="ko-KR" altLang="en-US" sz="1400" dirty="0">
                  <a:latin typeface="a시월구일1" panose="02020600000000000000" pitchFamily="18" charset="-127"/>
                  <a:ea typeface="a시월구일1" panose="02020600000000000000" pitchFamily="18" charset="-127"/>
                  <a:sym typeface="Wingdings" panose="05000000000000000000" pitchFamily="2" charset="2"/>
                </a:rPr>
                <a:t>청년인구와 인프라 요소</a:t>
              </a:r>
              <a:endPara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3CA9ABE-B344-4C28-83C9-0EF773F11434}"/>
                </a:ext>
              </a:extLst>
            </p:cNvPr>
            <p:cNvGrpSpPr/>
            <p:nvPr/>
          </p:nvGrpSpPr>
          <p:grpSpPr>
            <a:xfrm>
              <a:off x="6927710" y="4106114"/>
              <a:ext cx="1770799" cy="353943"/>
              <a:chOff x="6650365" y="2958914"/>
              <a:chExt cx="1770799" cy="371833"/>
            </a:xfrm>
          </p:grpSpPr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98D96FF8-41D2-4E6C-AADF-9848E0C5E1EF}"/>
                  </a:ext>
                </a:extLst>
              </p:cNvPr>
              <p:cNvSpPr/>
              <p:nvPr/>
            </p:nvSpPr>
            <p:spPr>
              <a:xfrm rot="17147196">
                <a:off x="6986497" y="2622782"/>
                <a:ext cx="347681" cy="1019946"/>
              </a:xfrm>
              <a:custGeom>
                <a:avLst/>
                <a:gdLst>
                  <a:gd name="connsiteX0" fmla="*/ 0 w 347681"/>
                  <a:gd name="connsiteY0" fmla="*/ 525259 h 1019946"/>
                  <a:gd name="connsiteX1" fmla="*/ 74287 w 347681"/>
                  <a:gd name="connsiteY1" fmla="*/ 286504 h 1019946"/>
                  <a:gd name="connsiteX2" fmla="*/ 104002 w 347681"/>
                  <a:gd name="connsiteY2" fmla="*/ 159169 h 1019946"/>
                  <a:gd name="connsiteX3" fmla="*/ 133717 w 347681"/>
                  <a:gd name="connsiteY3" fmla="*/ 79584 h 1019946"/>
                  <a:gd name="connsiteX4" fmla="*/ 175318 w 347681"/>
                  <a:gd name="connsiteY4" fmla="*/ 0 h 1019946"/>
                  <a:gd name="connsiteX5" fmla="*/ 154517 w 347681"/>
                  <a:gd name="connsiteY5" fmla="*/ 382006 h 1019946"/>
                  <a:gd name="connsiteX6" fmla="*/ 136688 w 347681"/>
                  <a:gd name="connsiteY6" fmla="*/ 477508 h 1019946"/>
                  <a:gd name="connsiteX7" fmla="*/ 112916 w 347681"/>
                  <a:gd name="connsiteY7" fmla="*/ 636677 h 1019946"/>
                  <a:gd name="connsiteX8" fmla="*/ 104002 w 347681"/>
                  <a:gd name="connsiteY8" fmla="*/ 732179 h 1019946"/>
                  <a:gd name="connsiteX9" fmla="*/ 133717 w 347681"/>
                  <a:gd name="connsiteY9" fmla="*/ 668511 h 1019946"/>
                  <a:gd name="connsiteX10" fmla="*/ 208004 w 347681"/>
                  <a:gd name="connsiteY10" fmla="*/ 413840 h 1019946"/>
                  <a:gd name="connsiteX11" fmla="*/ 216919 w 347681"/>
                  <a:gd name="connsiteY11" fmla="*/ 350172 h 1019946"/>
                  <a:gd name="connsiteX12" fmla="*/ 252577 w 347681"/>
                  <a:gd name="connsiteY12" fmla="*/ 238754 h 1019946"/>
                  <a:gd name="connsiteX13" fmla="*/ 243662 w 347681"/>
                  <a:gd name="connsiteY13" fmla="*/ 477508 h 1019946"/>
                  <a:gd name="connsiteX14" fmla="*/ 222862 w 347681"/>
                  <a:gd name="connsiteY14" fmla="*/ 700345 h 1019946"/>
                  <a:gd name="connsiteX15" fmla="*/ 199090 w 347681"/>
                  <a:gd name="connsiteY15" fmla="*/ 891348 h 1019946"/>
                  <a:gd name="connsiteX16" fmla="*/ 297149 w 347681"/>
                  <a:gd name="connsiteY16" fmla="*/ 557092 h 1019946"/>
                  <a:gd name="connsiteX17" fmla="*/ 314978 w 347681"/>
                  <a:gd name="connsiteY17" fmla="*/ 493425 h 1019946"/>
                  <a:gd name="connsiteX18" fmla="*/ 335779 w 347681"/>
                  <a:gd name="connsiteY18" fmla="*/ 413840 h 1019946"/>
                  <a:gd name="connsiteX19" fmla="*/ 347665 w 347681"/>
                  <a:gd name="connsiteY19" fmla="*/ 382006 h 1019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7681" h="1019946" extrusionOk="0">
                    <a:moveTo>
                      <a:pt x="0" y="525259"/>
                    </a:moveTo>
                    <a:cubicBezTo>
                      <a:pt x="33232" y="447632"/>
                      <a:pt x="23869" y="488801"/>
                      <a:pt x="74287" y="286504"/>
                    </a:cubicBezTo>
                    <a:cubicBezTo>
                      <a:pt x="92178" y="255529"/>
                      <a:pt x="92121" y="195852"/>
                      <a:pt x="104002" y="159169"/>
                    </a:cubicBezTo>
                    <a:cubicBezTo>
                      <a:pt x="110062" y="126022"/>
                      <a:pt x="121708" y="99677"/>
                      <a:pt x="133717" y="79584"/>
                    </a:cubicBezTo>
                    <a:cubicBezTo>
                      <a:pt x="158471" y="20397"/>
                      <a:pt x="156600" y="24617"/>
                      <a:pt x="175318" y="0"/>
                    </a:cubicBezTo>
                    <a:cubicBezTo>
                      <a:pt x="180841" y="189537"/>
                      <a:pt x="178643" y="243204"/>
                      <a:pt x="154517" y="382006"/>
                    </a:cubicBezTo>
                    <a:cubicBezTo>
                      <a:pt x="155045" y="419938"/>
                      <a:pt x="139117" y="448235"/>
                      <a:pt x="136688" y="477508"/>
                    </a:cubicBezTo>
                    <a:cubicBezTo>
                      <a:pt x="125229" y="527946"/>
                      <a:pt x="116442" y="571788"/>
                      <a:pt x="112916" y="636677"/>
                    </a:cubicBezTo>
                    <a:cubicBezTo>
                      <a:pt x="112292" y="669068"/>
                      <a:pt x="98816" y="719566"/>
                      <a:pt x="104002" y="732179"/>
                    </a:cubicBezTo>
                    <a:cubicBezTo>
                      <a:pt x="113908" y="754974"/>
                      <a:pt x="117358" y="692826"/>
                      <a:pt x="133717" y="668511"/>
                    </a:cubicBezTo>
                    <a:cubicBezTo>
                      <a:pt x="159244" y="590381"/>
                      <a:pt x="208004" y="413840"/>
                      <a:pt x="208004" y="413840"/>
                    </a:cubicBezTo>
                    <a:cubicBezTo>
                      <a:pt x="215545" y="392038"/>
                      <a:pt x="211291" y="370338"/>
                      <a:pt x="216919" y="350172"/>
                    </a:cubicBezTo>
                    <a:cubicBezTo>
                      <a:pt x="228016" y="306583"/>
                      <a:pt x="252577" y="238754"/>
                      <a:pt x="252577" y="238754"/>
                    </a:cubicBezTo>
                    <a:cubicBezTo>
                      <a:pt x="248378" y="320166"/>
                      <a:pt x="263475" y="412737"/>
                      <a:pt x="243662" y="477508"/>
                    </a:cubicBezTo>
                    <a:cubicBezTo>
                      <a:pt x="257343" y="549345"/>
                      <a:pt x="233128" y="622246"/>
                      <a:pt x="222862" y="700345"/>
                    </a:cubicBezTo>
                    <a:cubicBezTo>
                      <a:pt x="216997" y="795471"/>
                      <a:pt x="207116" y="814231"/>
                      <a:pt x="199090" y="891348"/>
                    </a:cubicBezTo>
                    <a:cubicBezTo>
                      <a:pt x="135844" y="1164371"/>
                      <a:pt x="221255" y="929236"/>
                      <a:pt x="297149" y="557092"/>
                    </a:cubicBezTo>
                    <a:cubicBezTo>
                      <a:pt x="302648" y="534323"/>
                      <a:pt x="307419" y="519665"/>
                      <a:pt x="314978" y="493425"/>
                    </a:cubicBezTo>
                    <a:cubicBezTo>
                      <a:pt x="324564" y="444266"/>
                      <a:pt x="324079" y="439777"/>
                      <a:pt x="335779" y="413840"/>
                    </a:cubicBezTo>
                    <a:cubicBezTo>
                      <a:pt x="347249" y="383192"/>
                      <a:pt x="345177" y="426573"/>
                      <a:pt x="347665" y="382006"/>
                    </a:cubicBezTo>
                  </a:path>
                </a:pathLst>
              </a:custGeom>
              <a:noFill/>
              <a:ln w="92075" cap="rnd">
                <a:solidFill>
                  <a:srgbClr val="A3CFD5">
                    <a:alpha val="41000"/>
                  </a:srgb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2348389661">
                      <a:custGeom>
                        <a:avLst/>
                        <a:gdLst>
                          <a:gd name="connsiteX0" fmla="*/ 0 w 445790"/>
                          <a:gd name="connsiteY0" fmla="*/ 125730 h 244142"/>
                          <a:gd name="connsiteX1" fmla="*/ 95250 w 445790"/>
                          <a:gd name="connsiteY1" fmla="*/ 68580 h 244142"/>
                          <a:gd name="connsiteX2" fmla="*/ 133350 w 445790"/>
                          <a:gd name="connsiteY2" fmla="*/ 38100 h 244142"/>
                          <a:gd name="connsiteX3" fmla="*/ 171450 w 445790"/>
                          <a:gd name="connsiteY3" fmla="*/ 19050 h 244142"/>
                          <a:gd name="connsiteX4" fmla="*/ 224790 w 445790"/>
                          <a:gd name="connsiteY4" fmla="*/ 0 h 244142"/>
                          <a:gd name="connsiteX5" fmla="*/ 198120 w 445790"/>
                          <a:gd name="connsiteY5" fmla="*/ 91440 h 244142"/>
                          <a:gd name="connsiteX6" fmla="*/ 175260 w 445790"/>
                          <a:gd name="connsiteY6" fmla="*/ 114300 h 244142"/>
                          <a:gd name="connsiteX7" fmla="*/ 144780 w 445790"/>
                          <a:gd name="connsiteY7" fmla="*/ 152400 h 244142"/>
                          <a:gd name="connsiteX8" fmla="*/ 133350 w 445790"/>
                          <a:gd name="connsiteY8" fmla="*/ 175260 h 244142"/>
                          <a:gd name="connsiteX9" fmla="*/ 171450 w 445790"/>
                          <a:gd name="connsiteY9" fmla="*/ 160020 h 244142"/>
                          <a:gd name="connsiteX10" fmla="*/ 266700 w 445790"/>
                          <a:gd name="connsiteY10" fmla="*/ 99060 h 244142"/>
                          <a:gd name="connsiteX11" fmla="*/ 278130 w 445790"/>
                          <a:gd name="connsiteY11" fmla="*/ 83820 h 244142"/>
                          <a:gd name="connsiteX12" fmla="*/ 323850 w 445790"/>
                          <a:gd name="connsiteY12" fmla="*/ 57150 h 244142"/>
                          <a:gd name="connsiteX13" fmla="*/ 312420 w 445790"/>
                          <a:gd name="connsiteY13" fmla="*/ 114300 h 244142"/>
                          <a:gd name="connsiteX14" fmla="*/ 285750 w 445790"/>
                          <a:gd name="connsiteY14" fmla="*/ 167640 h 244142"/>
                          <a:gd name="connsiteX15" fmla="*/ 255270 w 445790"/>
                          <a:gd name="connsiteY15" fmla="*/ 213360 h 244142"/>
                          <a:gd name="connsiteX16" fmla="*/ 381000 w 445790"/>
                          <a:gd name="connsiteY16" fmla="*/ 133350 h 244142"/>
                          <a:gd name="connsiteX17" fmla="*/ 403860 w 445790"/>
                          <a:gd name="connsiteY17" fmla="*/ 118110 h 244142"/>
                          <a:gd name="connsiteX18" fmla="*/ 430530 w 445790"/>
                          <a:gd name="connsiteY18" fmla="*/ 99060 h 244142"/>
                          <a:gd name="connsiteX19" fmla="*/ 445770 w 445790"/>
                          <a:gd name="connsiteY19" fmla="*/ 91440 h 2441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445790" h="244142">
                            <a:moveTo>
                              <a:pt x="0" y="125730"/>
                            </a:moveTo>
                            <a:cubicBezTo>
                              <a:pt x="44095" y="108092"/>
                              <a:pt x="26971" y="116375"/>
                              <a:pt x="95250" y="68580"/>
                            </a:cubicBezTo>
                            <a:cubicBezTo>
                              <a:pt x="108574" y="59253"/>
                              <a:pt x="119714" y="46964"/>
                              <a:pt x="133350" y="38100"/>
                            </a:cubicBezTo>
                            <a:cubicBezTo>
                              <a:pt x="145255" y="30362"/>
                              <a:pt x="158502" y="24877"/>
                              <a:pt x="171450" y="19050"/>
                            </a:cubicBezTo>
                            <a:cubicBezTo>
                              <a:pt x="203671" y="4550"/>
                              <a:pt x="200392" y="6100"/>
                              <a:pt x="224790" y="0"/>
                            </a:cubicBezTo>
                            <a:cubicBezTo>
                              <a:pt x="218531" y="43810"/>
                              <a:pt x="222538" y="55922"/>
                              <a:pt x="198120" y="91440"/>
                            </a:cubicBezTo>
                            <a:cubicBezTo>
                              <a:pt x="192015" y="100320"/>
                              <a:pt x="182356" y="106190"/>
                              <a:pt x="175260" y="114300"/>
                            </a:cubicBezTo>
                            <a:cubicBezTo>
                              <a:pt x="164550" y="126540"/>
                              <a:pt x="152053" y="137853"/>
                              <a:pt x="144780" y="152400"/>
                            </a:cubicBezTo>
                            <a:cubicBezTo>
                              <a:pt x="140970" y="160020"/>
                              <a:pt x="125158" y="172920"/>
                              <a:pt x="133350" y="175260"/>
                            </a:cubicBezTo>
                            <a:cubicBezTo>
                              <a:pt x="146502" y="179018"/>
                              <a:pt x="159574" y="166806"/>
                              <a:pt x="171450" y="160020"/>
                            </a:cubicBezTo>
                            <a:cubicBezTo>
                              <a:pt x="204179" y="141318"/>
                              <a:pt x="266700" y="99060"/>
                              <a:pt x="266700" y="99060"/>
                            </a:cubicBezTo>
                            <a:cubicBezTo>
                              <a:pt x="270510" y="93980"/>
                              <a:pt x="273009" y="87575"/>
                              <a:pt x="278130" y="83820"/>
                            </a:cubicBezTo>
                            <a:cubicBezTo>
                              <a:pt x="292358" y="73386"/>
                              <a:pt x="323850" y="57150"/>
                              <a:pt x="323850" y="57150"/>
                            </a:cubicBezTo>
                            <a:cubicBezTo>
                              <a:pt x="320040" y="76200"/>
                              <a:pt x="318753" y="95934"/>
                              <a:pt x="312420" y="114300"/>
                            </a:cubicBezTo>
                            <a:cubicBezTo>
                              <a:pt x="305940" y="133093"/>
                              <a:pt x="295269" y="150189"/>
                              <a:pt x="285750" y="167640"/>
                            </a:cubicBezTo>
                            <a:cubicBezTo>
                              <a:pt x="273795" y="189557"/>
                              <a:pt x="268345" y="195927"/>
                              <a:pt x="255270" y="213360"/>
                            </a:cubicBezTo>
                            <a:cubicBezTo>
                              <a:pt x="238420" y="280760"/>
                              <a:pt x="247662" y="230020"/>
                              <a:pt x="381000" y="133350"/>
                            </a:cubicBezTo>
                            <a:cubicBezTo>
                              <a:pt x="388414" y="127974"/>
                              <a:pt x="397384" y="124586"/>
                              <a:pt x="403860" y="118110"/>
                            </a:cubicBezTo>
                            <a:cubicBezTo>
                              <a:pt x="415500" y="106470"/>
                              <a:pt x="414483" y="105078"/>
                              <a:pt x="430530" y="99060"/>
                            </a:cubicBezTo>
                            <a:cubicBezTo>
                              <a:pt x="447002" y="92883"/>
                              <a:pt x="445770" y="100986"/>
                              <a:pt x="445770" y="91440"/>
                            </a:cubicBezTo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08F4C275-0AEF-4EC8-923E-75894896B3B1}"/>
                  </a:ext>
                </a:extLst>
              </p:cNvPr>
              <p:cNvSpPr/>
              <p:nvPr/>
            </p:nvSpPr>
            <p:spPr>
              <a:xfrm rot="17147196">
                <a:off x="7737350" y="2646934"/>
                <a:ext cx="347681" cy="1019946"/>
              </a:xfrm>
              <a:custGeom>
                <a:avLst/>
                <a:gdLst>
                  <a:gd name="connsiteX0" fmla="*/ 0 w 347681"/>
                  <a:gd name="connsiteY0" fmla="*/ 525259 h 1019946"/>
                  <a:gd name="connsiteX1" fmla="*/ 74287 w 347681"/>
                  <a:gd name="connsiteY1" fmla="*/ 286504 h 1019946"/>
                  <a:gd name="connsiteX2" fmla="*/ 104002 w 347681"/>
                  <a:gd name="connsiteY2" fmla="*/ 159169 h 1019946"/>
                  <a:gd name="connsiteX3" fmla="*/ 133717 w 347681"/>
                  <a:gd name="connsiteY3" fmla="*/ 79584 h 1019946"/>
                  <a:gd name="connsiteX4" fmla="*/ 175318 w 347681"/>
                  <a:gd name="connsiteY4" fmla="*/ 0 h 1019946"/>
                  <a:gd name="connsiteX5" fmla="*/ 154517 w 347681"/>
                  <a:gd name="connsiteY5" fmla="*/ 382006 h 1019946"/>
                  <a:gd name="connsiteX6" fmla="*/ 136688 w 347681"/>
                  <a:gd name="connsiteY6" fmla="*/ 477508 h 1019946"/>
                  <a:gd name="connsiteX7" fmla="*/ 112916 w 347681"/>
                  <a:gd name="connsiteY7" fmla="*/ 636677 h 1019946"/>
                  <a:gd name="connsiteX8" fmla="*/ 104002 w 347681"/>
                  <a:gd name="connsiteY8" fmla="*/ 732179 h 1019946"/>
                  <a:gd name="connsiteX9" fmla="*/ 133717 w 347681"/>
                  <a:gd name="connsiteY9" fmla="*/ 668511 h 1019946"/>
                  <a:gd name="connsiteX10" fmla="*/ 208004 w 347681"/>
                  <a:gd name="connsiteY10" fmla="*/ 413840 h 1019946"/>
                  <a:gd name="connsiteX11" fmla="*/ 216919 w 347681"/>
                  <a:gd name="connsiteY11" fmla="*/ 350172 h 1019946"/>
                  <a:gd name="connsiteX12" fmla="*/ 252577 w 347681"/>
                  <a:gd name="connsiteY12" fmla="*/ 238754 h 1019946"/>
                  <a:gd name="connsiteX13" fmla="*/ 243662 w 347681"/>
                  <a:gd name="connsiteY13" fmla="*/ 477508 h 1019946"/>
                  <a:gd name="connsiteX14" fmla="*/ 222862 w 347681"/>
                  <a:gd name="connsiteY14" fmla="*/ 700345 h 1019946"/>
                  <a:gd name="connsiteX15" fmla="*/ 199090 w 347681"/>
                  <a:gd name="connsiteY15" fmla="*/ 891348 h 1019946"/>
                  <a:gd name="connsiteX16" fmla="*/ 297149 w 347681"/>
                  <a:gd name="connsiteY16" fmla="*/ 557092 h 1019946"/>
                  <a:gd name="connsiteX17" fmla="*/ 314978 w 347681"/>
                  <a:gd name="connsiteY17" fmla="*/ 493425 h 1019946"/>
                  <a:gd name="connsiteX18" fmla="*/ 335779 w 347681"/>
                  <a:gd name="connsiteY18" fmla="*/ 413840 h 1019946"/>
                  <a:gd name="connsiteX19" fmla="*/ 347665 w 347681"/>
                  <a:gd name="connsiteY19" fmla="*/ 382006 h 1019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7681" h="1019946" extrusionOk="0">
                    <a:moveTo>
                      <a:pt x="0" y="525259"/>
                    </a:moveTo>
                    <a:cubicBezTo>
                      <a:pt x="33232" y="447632"/>
                      <a:pt x="23869" y="488801"/>
                      <a:pt x="74287" y="286504"/>
                    </a:cubicBezTo>
                    <a:cubicBezTo>
                      <a:pt x="92178" y="255529"/>
                      <a:pt x="92121" y="195852"/>
                      <a:pt x="104002" y="159169"/>
                    </a:cubicBezTo>
                    <a:cubicBezTo>
                      <a:pt x="110062" y="126022"/>
                      <a:pt x="121708" y="99677"/>
                      <a:pt x="133717" y="79584"/>
                    </a:cubicBezTo>
                    <a:cubicBezTo>
                      <a:pt x="158471" y="20397"/>
                      <a:pt x="156600" y="24617"/>
                      <a:pt x="175318" y="0"/>
                    </a:cubicBezTo>
                    <a:cubicBezTo>
                      <a:pt x="180841" y="189537"/>
                      <a:pt x="178643" y="243204"/>
                      <a:pt x="154517" y="382006"/>
                    </a:cubicBezTo>
                    <a:cubicBezTo>
                      <a:pt x="155045" y="419938"/>
                      <a:pt x="139117" y="448235"/>
                      <a:pt x="136688" y="477508"/>
                    </a:cubicBezTo>
                    <a:cubicBezTo>
                      <a:pt x="125229" y="527946"/>
                      <a:pt x="116442" y="571788"/>
                      <a:pt x="112916" y="636677"/>
                    </a:cubicBezTo>
                    <a:cubicBezTo>
                      <a:pt x="112292" y="669068"/>
                      <a:pt x="98816" y="719566"/>
                      <a:pt x="104002" y="732179"/>
                    </a:cubicBezTo>
                    <a:cubicBezTo>
                      <a:pt x="113908" y="754974"/>
                      <a:pt x="117358" y="692826"/>
                      <a:pt x="133717" y="668511"/>
                    </a:cubicBezTo>
                    <a:cubicBezTo>
                      <a:pt x="159244" y="590381"/>
                      <a:pt x="208004" y="413840"/>
                      <a:pt x="208004" y="413840"/>
                    </a:cubicBezTo>
                    <a:cubicBezTo>
                      <a:pt x="215545" y="392038"/>
                      <a:pt x="211291" y="370338"/>
                      <a:pt x="216919" y="350172"/>
                    </a:cubicBezTo>
                    <a:cubicBezTo>
                      <a:pt x="228016" y="306583"/>
                      <a:pt x="252577" y="238754"/>
                      <a:pt x="252577" y="238754"/>
                    </a:cubicBezTo>
                    <a:cubicBezTo>
                      <a:pt x="248378" y="320166"/>
                      <a:pt x="263475" y="412737"/>
                      <a:pt x="243662" y="477508"/>
                    </a:cubicBezTo>
                    <a:cubicBezTo>
                      <a:pt x="257343" y="549345"/>
                      <a:pt x="233128" y="622246"/>
                      <a:pt x="222862" y="700345"/>
                    </a:cubicBezTo>
                    <a:cubicBezTo>
                      <a:pt x="216997" y="795471"/>
                      <a:pt x="207116" y="814231"/>
                      <a:pt x="199090" y="891348"/>
                    </a:cubicBezTo>
                    <a:cubicBezTo>
                      <a:pt x="135844" y="1164371"/>
                      <a:pt x="221255" y="929236"/>
                      <a:pt x="297149" y="557092"/>
                    </a:cubicBezTo>
                    <a:cubicBezTo>
                      <a:pt x="302648" y="534323"/>
                      <a:pt x="307419" y="519665"/>
                      <a:pt x="314978" y="493425"/>
                    </a:cubicBezTo>
                    <a:cubicBezTo>
                      <a:pt x="324564" y="444266"/>
                      <a:pt x="324079" y="439777"/>
                      <a:pt x="335779" y="413840"/>
                    </a:cubicBezTo>
                    <a:cubicBezTo>
                      <a:pt x="347249" y="383192"/>
                      <a:pt x="345177" y="426573"/>
                      <a:pt x="347665" y="382006"/>
                    </a:cubicBezTo>
                  </a:path>
                </a:pathLst>
              </a:custGeom>
              <a:noFill/>
              <a:ln w="92075" cap="rnd">
                <a:solidFill>
                  <a:srgbClr val="A3CFD5">
                    <a:alpha val="41000"/>
                  </a:srgb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2348389661">
                      <a:custGeom>
                        <a:avLst/>
                        <a:gdLst>
                          <a:gd name="connsiteX0" fmla="*/ 0 w 445790"/>
                          <a:gd name="connsiteY0" fmla="*/ 125730 h 244142"/>
                          <a:gd name="connsiteX1" fmla="*/ 95250 w 445790"/>
                          <a:gd name="connsiteY1" fmla="*/ 68580 h 244142"/>
                          <a:gd name="connsiteX2" fmla="*/ 133350 w 445790"/>
                          <a:gd name="connsiteY2" fmla="*/ 38100 h 244142"/>
                          <a:gd name="connsiteX3" fmla="*/ 171450 w 445790"/>
                          <a:gd name="connsiteY3" fmla="*/ 19050 h 244142"/>
                          <a:gd name="connsiteX4" fmla="*/ 224790 w 445790"/>
                          <a:gd name="connsiteY4" fmla="*/ 0 h 244142"/>
                          <a:gd name="connsiteX5" fmla="*/ 198120 w 445790"/>
                          <a:gd name="connsiteY5" fmla="*/ 91440 h 244142"/>
                          <a:gd name="connsiteX6" fmla="*/ 175260 w 445790"/>
                          <a:gd name="connsiteY6" fmla="*/ 114300 h 244142"/>
                          <a:gd name="connsiteX7" fmla="*/ 144780 w 445790"/>
                          <a:gd name="connsiteY7" fmla="*/ 152400 h 244142"/>
                          <a:gd name="connsiteX8" fmla="*/ 133350 w 445790"/>
                          <a:gd name="connsiteY8" fmla="*/ 175260 h 244142"/>
                          <a:gd name="connsiteX9" fmla="*/ 171450 w 445790"/>
                          <a:gd name="connsiteY9" fmla="*/ 160020 h 244142"/>
                          <a:gd name="connsiteX10" fmla="*/ 266700 w 445790"/>
                          <a:gd name="connsiteY10" fmla="*/ 99060 h 244142"/>
                          <a:gd name="connsiteX11" fmla="*/ 278130 w 445790"/>
                          <a:gd name="connsiteY11" fmla="*/ 83820 h 244142"/>
                          <a:gd name="connsiteX12" fmla="*/ 323850 w 445790"/>
                          <a:gd name="connsiteY12" fmla="*/ 57150 h 244142"/>
                          <a:gd name="connsiteX13" fmla="*/ 312420 w 445790"/>
                          <a:gd name="connsiteY13" fmla="*/ 114300 h 244142"/>
                          <a:gd name="connsiteX14" fmla="*/ 285750 w 445790"/>
                          <a:gd name="connsiteY14" fmla="*/ 167640 h 244142"/>
                          <a:gd name="connsiteX15" fmla="*/ 255270 w 445790"/>
                          <a:gd name="connsiteY15" fmla="*/ 213360 h 244142"/>
                          <a:gd name="connsiteX16" fmla="*/ 381000 w 445790"/>
                          <a:gd name="connsiteY16" fmla="*/ 133350 h 244142"/>
                          <a:gd name="connsiteX17" fmla="*/ 403860 w 445790"/>
                          <a:gd name="connsiteY17" fmla="*/ 118110 h 244142"/>
                          <a:gd name="connsiteX18" fmla="*/ 430530 w 445790"/>
                          <a:gd name="connsiteY18" fmla="*/ 99060 h 244142"/>
                          <a:gd name="connsiteX19" fmla="*/ 445770 w 445790"/>
                          <a:gd name="connsiteY19" fmla="*/ 91440 h 2441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445790" h="244142">
                            <a:moveTo>
                              <a:pt x="0" y="125730"/>
                            </a:moveTo>
                            <a:cubicBezTo>
                              <a:pt x="44095" y="108092"/>
                              <a:pt x="26971" y="116375"/>
                              <a:pt x="95250" y="68580"/>
                            </a:cubicBezTo>
                            <a:cubicBezTo>
                              <a:pt x="108574" y="59253"/>
                              <a:pt x="119714" y="46964"/>
                              <a:pt x="133350" y="38100"/>
                            </a:cubicBezTo>
                            <a:cubicBezTo>
                              <a:pt x="145255" y="30362"/>
                              <a:pt x="158502" y="24877"/>
                              <a:pt x="171450" y="19050"/>
                            </a:cubicBezTo>
                            <a:cubicBezTo>
                              <a:pt x="203671" y="4550"/>
                              <a:pt x="200392" y="6100"/>
                              <a:pt x="224790" y="0"/>
                            </a:cubicBezTo>
                            <a:cubicBezTo>
                              <a:pt x="218531" y="43810"/>
                              <a:pt x="222538" y="55922"/>
                              <a:pt x="198120" y="91440"/>
                            </a:cubicBezTo>
                            <a:cubicBezTo>
                              <a:pt x="192015" y="100320"/>
                              <a:pt x="182356" y="106190"/>
                              <a:pt x="175260" y="114300"/>
                            </a:cubicBezTo>
                            <a:cubicBezTo>
                              <a:pt x="164550" y="126540"/>
                              <a:pt x="152053" y="137853"/>
                              <a:pt x="144780" y="152400"/>
                            </a:cubicBezTo>
                            <a:cubicBezTo>
                              <a:pt x="140970" y="160020"/>
                              <a:pt x="125158" y="172920"/>
                              <a:pt x="133350" y="175260"/>
                            </a:cubicBezTo>
                            <a:cubicBezTo>
                              <a:pt x="146502" y="179018"/>
                              <a:pt x="159574" y="166806"/>
                              <a:pt x="171450" y="160020"/>
                            </a:cubicBezTo>
                            <a:cubicBezTo>
                              <a:pt x="204179" y="141318"/>
                              <a:pt x="266700" y="99060"/>
                              <a:pt x="266700" y="99060"/>
                            </a:cubicBezTo>
                            <a:cubicBezTo>
                              <a:pt x="270510" y="93980"/>
                              <a:pt x="273009" y="87575"/>
                              <a:pt x="278130" y="83820"/>
                            </a:cubicBezTo>
                            <a:cubicBezTo>
                              <a:pt x="292358" y="73386"/>
                              <a:pt x="323850" y="57150"/>
                              <a:pt x="323850" y="57150"/>
                            </a:cubicBezTo>
                            <a:cubicBezTo>
                              <a:pt x="320040" y="76200"/>
                              <a:pt x="318753" y="95934"/>
                              <a:pt x="312420" y="114300"/>
                            </a:cubicBezTo>
                            <a:cubicBezTo>
                              <a:pt x="305940" y="133093"/>
                              <a:pt x="295269" y="150189"/>
                              <a:pt x="285750" y="167640"/>
                            </a:cubicBezTo>
                            <a:cubicBezTo>
                              <a:pt x="273795" y="189557"/>
                              <a:pt x="268345" y="195927"/>
                              <a:pt x="255270" y="213360"/>
                            </a:cubicBezTo>
                            <a:cubicBezTo>
                              <a:pt x="238420" y="280760"/>
                              <a:pt x="247662" y="230020"/>
                              <a:pt x="381000" y="133350"/>
                            </a:cubicBezTo>
                            <a:cubicBezTo>
                              <a:pt x="388414" y="127974"/>
                              <a:pt x="397384" y="124586"/>
                              <a:pt x="403860" y="118110"/>
                            </a:cubicBezTo>
                            <a:cubicBezTo>
                              <a:pt x="415500" y="106470"/>
                              <a:pt x="414483" y="105078"/>
                              <a:pt x="430530" y="99060"/>
                            </a:cubicBezTo>
                            <a:cubicBezTo>
                              <a:pt x="447002" y="92883"/>
                              <a:pt x="445770" y="100986"/>
                              <a:pt x="445770" y="91440"/>
                            </a:cubicBezTo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4115" name="직선 연결선 4114">
              <a:extLst>
                <a:ext uri="{FF2B5EF4-FFF2-40B4-BE49-F238E27FC236}">
                  <a16:creationId xmlns:a16="http://schemas.microsoft.com/office/drawing/2014/main" id="{8BA3F814-C146-4A5D-A733-A27102C3DEAB}"/>
                </a:ext>
              </a:extLst>
            </p:cNvPr>
            <p:cNvCxnSpPr>
              <a:cxnSpLocks/>
            </p:cNvCxnSpPr>
            <p:nvPr/>
          </p:nvCxnSpPr>
          <p:spPr>
            <a:xfrm>
              <a:off x="767408" y="4626213"/>
              <a:ext cx="12799751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A9CFB4F-DF06-404E-AEA1-E68F9A1F717A}"/>
                </a:ext>
              </a:extLst>
            </p:cNvPr>
            <p:cNvSpPr txBox="1"/>
            <p:nvPr/>
          </p:nvSpPr>
          <p:spPr>
            <a:xfrm>
              <a:off x="10708072" y="5346954"/>
              <a:ext cx="23506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s"/>
              </a:pPr>
              <a:r>
                <a:rPr lang="ko-KR" altLang="en-US" sz="1400" dirty="0">
                  <a:latin typeface="a시월구일1" panose="02020600000000000000" pitchFamily="18" charset="-127"/>
                  <a:ea typeface="a시월구일1" panose="02020600000000000000" pitchFamily="18" charset="-127"/>
                  <a:sym typeface="Wingdings" panose="05000000000000000000" pitchFamily="2" charset="2"/>
                </a:rPr>
                <a:t>인프라 지수 생성</a:t>
              </a:r>
              <a:endParaRPr lang="ko-KR" altLang="en-US" sz="14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091EEBF-758A-4632-AE4B-9ED252B57BCC}"/>
                </a:ext>
              </a:extLst>
            </p:cNvPr>
            <p:cNvGrpSpPr/>
            <p:nvPr/>
          </p:nvGrpSpPr>
          <p:grpSpPr>
            <a:xfrm>
              <a:off x="3750468" y="4134194"/>
              <a:ext cx="1688208" cy="353943"/>
              <a:chOff x="6485883" y="2958914"/>
              <a:chExt cx="1688208" cy="371833"/>
            </a:xfrm>
          </p:grpSpPr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D3CA8245-0E5B-4058-885F-830118F9B499}"/>
                  </a:ext>
                </a:extLst>
              </p:cNvPr>
              <p:cNvSpPr/>
              <p:nvPr/>
            </p:nvSpPr>
            <p:spPr>
              <a:xfrm rot="17147196">
                <a:off x="6822015" y="2622782"/>
                <a:ext cx="347681" cy="1019946"/>
              </a:xfrm>
              <a:custGeom>
                <a:avLst/>
                <a:gdLst>
                  <a:gd name="connsiteX0" fmla="*/ 0 w 347681"/>
                  <a:gd name="connsiteY0" fmla="*/ 525259 h 1019946"/>
                  <a:gd name="connsiteX1" fmla="*/ 74287 w 347681"/>
                  <a:gd name="connsiteY1" fmla="*/ 286504 h 1019946"/>
                  <a:gd name="connsiteX2" fmla="*/ 104002 w 347681"/>
                  <a:gd name="connsiteY2" fmla="*/ 159169 h 1019946"/>
                  <a:gd name="connsiteX3" fmla="*/ 133717 w 347681"/>
                  <a:gd name="connsiteY3" fmla="*/ 79584 h 1019946"/>
                  <a:gd name="connsiteX4" fmla="*/ 175318 w 347681"/>
                  <a:gd name="connsiteY4" fmla="*/ 0 h 1019946"/>
                  <a:gd name="connsiteX5" fmla="*/ 154517 w 347681"/>
                  <a:gd name="connsiteY5" fmla="*/ 382006 h 1019946"/>
                  <a:gd name="connsiteX6" fmla="*/ 136688 w 347681"/>
                  <a:gd name="connsiteY6" fmla="*/ 477508 h 1019946"/>
                  <a:gd name="connsiteX7" fmla="*/ 112916 w 347681"/>
                  <a:gd name="connsiteY7" fmla="*/ 636677 h 1019946"/>
                  <a:gd name="connsiteX8" fmla="*/ 104002 w 347681"/>
                  <a:gd name="connsiteY8" fmla="*/ 732179 h 1019946"/>
                  <a:gd name="connsiteX9" fmla="*/ 133717 w 347681"/>
                  <a:gd name="connsiteY9" fmla="*/ 668511 h 1019946"/>
                  <a:gd name="connsiteX10" fmla="*/ 208004 w 347681"/>
                  <a:gd name="connsiteY10" fmla="*/ 413840 h 1019946"/>
                  <a:gd name="connsiteX11" fmla="*/ 216919 w 347681"/>
                  <a:gd name="connsiteY11" fmla="*/ 350172 h 1019946"/>
                  <a:gd name="connsiteX12" fmla="*/ 252577 w 347681"/>
                  <a:gd name="connsiteY12" fmla="*/ 238754 h 1019946"/>
                  <a:gd name="connsiteX13" fmla="*/ 243662 w 347681"/>
                  <a:gd name="connsiteY13" fmla="*/ 477508 h 1019946"/>
                  <a:gd name="connsiteX14" fmla="*/ 222862 w 347681"/>
                  <a:gd name="connsiteY14" fmla="*/ 700345 h 1019946"/>
                  <a:gd name="connsiteX15" fmla="*/ 199090 w 347681"/>
                  <a:gd name="connsiteY15" fmla="*/ 891348 h 1019946"/>
                  <a:gd name="connsiteX16" fmla="*/ 297149 w 347681"/>
                  <a:gd name="connsiteY16" fmla="*/ 557092 h 1019946"/>
                  <a:gd name="connsiteX17" fmla="*/ 314978 w 347681"/>
                  <a:gd name="connsiteY17" fmla="*/ 493425 h 1019946"/>
                  <a:gd name="connsiteX18" fmla="*/ 335779 w 347681"/>
                  <a:gd name="connsiteY18" fmla="*/ 413840 h 1019946"/>
                  <a:gd name="connsiteX19" fmla="*/ 347665 w 347681"/>
                  <a:gd name="connsiteY19" fmla="*/ 382006 h 1019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7681" h="1019946" extrusionOk="0">
                    <a:moveTo>
                      <a:pt x="0" y="525259"/>
                    </a:moveTo>
                    <a:cubicBezTo>
                      <a:pt x="33232" y="447632"/>
                      <a:pt x="23869" y="488801"/>
                      <a:pt x="74287" y="286504"/>
                    </a:cubicBezTo>
                    <a:cubicBezTo>
                      <a:pt x="92178" y="255529"/>
                      <a:pt x="92121" y="195852"/>
                      <a:pt x="104002" y="159169"/>
                    </a:cubicBezTo>
                    <a:cubicBezTo>
                      <a:pt x="110062" y="126022"/>
                      <a:pt x="121708" y="99677"/>
                      <a:pt x="133717" y="79584"/>
                    </a:cubicBezTo>
                    <a:cubicBezTo>
                      <a:pt x="158471" y="20397"/>
                      <a:pt x="156600" y="24617"/>
                      <a:pt x="175318" y="0"/>
                    </a:cubicBezTo>
                    <a:cubicBezTo>
                      <a:pt x="180841" y="189537"/>
                      <a:pt x="178643" y="243204"/>
                      <a:pt x="154517" y="382006"/>
                    </a:cubicBezTo>
                    <a:cubicBezTo>
                      <a:pt x="155045" y="419938"/>
                      <a:pt x="139117" y="448235"/>
                      <a:pt x="136688" y="477508"/>
                    </a:cubicBezTo>
                    <a:cubicBezTo>
                      <a:pt x="125229" y="527946"/>
                      <a:pt x="116442" y="571788"/>
                      <a:pt x="112916" y="636677"/>
                    </a:cubicBezTo>
                    <a:cubicBezTo>
                      <a:pt x="112292" y="669068"/>
                      <a:pt x="98816" y="719566"/>
                      <a:pt x="104002" y="732179"/>
                    </a:cubicBezTo>
                    <a:cubicBezTo>
                      <a:pt x="113908" y="754974"/>
                      <a:pt x="117358" y="692826"/>
                      <a:pt x="133717" y="668511"/>
                    </a:cubicBezTo>
                    <a:cubicBezTo>
                      <a:pt x="159244" y="590381"/>
                      <a:pt x="208004" y="413840"/>
                      <a:pt x="208004" y="413840"/>
                    </a:cubicBezTo>
                    <a:cubicBezTo>
                      <a:pt x="215545" y="392038"/>
                      <a:pt x="211291" y="370338"/>
                      <a:pt x="216919" y="350172"/>
                    </a:cubicBezTo>
                    <a:cubicBezTo>
                      <a:pt x="228016" y="306583"/>
                      <a:pt x="252577" y="238754"/>
                      <a:pt x="252577" y="238754"/>
                    </a:cubicBezTo>
                    <a:cubicBezTo>
                      <a:pt x="248378" y="320166"/>
                      <a:pt x="263475" y="412737"/>
                      <a:pt x="243662" y="477508"/>
                    </a:cubicBezTo>
                    <a:cubicBezTo>
                      <a:pt x="257343" y="549345"/>
                      <a:pt x="233128" y="622246"/>
                      <a:pt x="222862" y="700345"/>
                    </a:cubicBezTo>
                    <a:cubicBezTo>
                      <a:pt x="216997" y="795471"/>
                      <a:pt x="207116" y="814231"/>
                      <a:pt x="199090" y="891348"/>
                    </a:cubicBezTo>
                    <a:cubicBezTo>
                      <a:pt x="135844" y="1164371"/>
                      <a:pt x="221255" y="929236"/>
                      <a:pt x="297149" y="557092"/>
                    </a:cubicBezTo>
                    <a:cubicBezTo>
                      <a:pt x="302648" y="534323"/>
                      <a:pt x="307419" y="519665"/>
                      <a:pt x="314978" y="493425"/>
                    </a:cubicBezTo>
                    <a:cubicBezTo>
                      <a:pt x="324564" y="444266"/>
                      <a:pt x="324079" y="439777"/>
                      <a:pt x="335779" y="413840"/>
                    </a:cubicBezTo>
                    <a:cubicBezTo>
                      <a:pt x="347249" y="383192"/>
                      <a:pt x="345177" y="426573"/>
                      <a:pt x="347665" y="382006"/>
                    </a:cubicBezTo>
                  </a:path>
                </a:pathLst>
              </a:custGeom>
              <a:noFill/>
              <a:ln w="92075" cap="rnd">
                <a:solidFill>
                  <a:srgbClr val="A3CFD5">
                    <a:alpha val="31000"/>
                  </a:srgb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2348389661">
                      <a:custGeom>
                        <a:avLst/>
                        <a:gdLst>
                          <a:gd name="connsiteX0" fmla="*/ 0 w 445790"/>
                          <a:gd name="connsiteY0" fmla="*/ 125730 h 244142"/>
                          <a:gd name="connsiteX1" fmla="*/ 95250 w 445790"/>
                          <a:gd name="connsiteY1" fmla="*/ 68580 h 244142"/>
                          <a:gd name="connsiteX2" fmla="*/ 133350 w 445790"/>
                          <a:gd name="connsiteY2" fmla="*/ 38100 h 244142"/>
                          <a:gd name="connsiteX3" fmla="*/ 171450 w 445790"/>
                          <a:gd name="connsiteY3" fmla="*/ 19050 h 244142"/>
                          <a:gd name="connsiteX4" fmla="*/ 224790 w 445790"/>
                          <a:gd name="connsiteY4" fmla="*/ 0 h 244142"/>
                          <a:gd name="connsiteX5" fmla="*/ 198120 w 445790"/>
                          <a:gd name="connsiteY5" fmla="*/ 91440 h 244142"/>
                          <a:gd name="connsiteX6" fmla="*/ 175260 w 445790"/>
                          <a:gd name="connsiteY6" fmla="*/ 114300 h 244142"/>
                          <a:gd name="connsiteX7" fmla="*/ 144780 w 445790"/>
                          <a:gd name="connsiteY7" fmla="*/ 152400 h 244142"/>
                          <a:gd name="connsiteX8" fmla="*/ 133350 w 445790"/>
                          <a:gd name="connsiteY8" fmla="*/ 175260 h 244142"/>
                          <a:gd name="connsiteX9" fmla="*/ 171450 w 445790"/>
                          <a:gd name="connsiteY9" fmla="*/ 160020 h 244142"/>
                          <a:gd name="connsiteX10" fmla="*/ 266700 w 445790"/>
                          <a:gd name="connsiteY10" fmla="*/ 99060 h 244142"/>
                          <a:gd name="connsiteX11" fmla="*/ 278130 w 445790"/>
                          <a:gd name="connsiteY11" fmla="*/ 83820 h 244142"/>
                          <a:gd name="connsiteX12" fmla="*/ 323850 w 445790"/>
                          <a:gd name="connsiteY12" fmla="*/ 57150 h 244142"/>
                          <a:gd name="connsiteX13" fmla="*/ 312420 w 445790"/>
                          <a:gd name="connsiteY13" fmla="*/ 114300 h 244142"/>
                          <a:gd name="connsiteX14" fmla="*/ 285750 w 445790"/>
                          <a:gd name="connsiteY14" fmla="*/ 167640 h 244142"/>
                          <a:gd name="connsiteX15" fmla="*/ 255270 w 445790"/>
                          <a:gd name="connsiteY15" fmla="*/ 213360 h 244142"/>
                          <a:gd name="connsiteX16" fmla="*/ 381000 w 445790"/>
                          <a:gd name="connsiteY16" fmla="*/ 133350 h 244142"/>
                          <a:gd name="connsiteX17" fmla="*/ 403860 w 445790"/>
                          <a:gd name="connsiteY17" fmla="*/ 118110 h 244142"/>
                          <a:gd name="connsiteX18" fmla="*/ 430530 w 445790"/>
                          <a:gd name="connsiteY18" fmla="*/ 99060 h 244142"/>
                          <a:gd name="connsiteX19" fmla="*/ 445770 w 445790"/>
                          <a:gd name="connsiteY19" fmla="*/ 91440 h 2441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445790" h="244142">
                            <a:moveTo>
                              <a:pt x="0" y="125730"/>
                            </a:moveTo>
                            <a:cubicBezTo>
                              <a:pt x="44095" y="108092"/>
                              <a:pt x="26971" y="116375"/>
                              <a:pt x="95250" y="68580"/>
                            </a:cubicBezTo>
                            <a:cubicBezTo>
                              <a:pt x="108574" y="59253"/>
                              <a:pt x="119714" y="46964"/>
                              <a:pt x="133350" y="38100"/>
                            </a:cubicBezTo>
                            <a:cubicBezTo>
                              <a:pt x="145255" y="30362"/>
                              <a:pt x="158502" y="24877"/>
                              <a:pt x="171450" y="19050"/>
                            </a:cubicBezTo>
                            <a:cubicBezTo>
                              <a:pt x="203671" y="4550"/>
                              <a:pt x="200392" y="6100"/>
                              <a:pt x="224790" y="0"/>
                            </a:cubicBezTo>
                            <a:cubicBezTo>
                              <a:pt x="218531" y="43810"/>
                              <a:pt x="222538" y="55922"/>
                              <a:pt x="198120" y="91440"/>
                            </a:cubicBezTo>
                            <a:cubicBezTo>
                              <a:pt x="192015" y="100320"/>
                              <a:pt x="182356" y="106190"/>
                              <a:pt x="175260" y="114300"/>
                            </a:cubicBezTo>
                            <a:cubicBezTo>
                              <a:pt x="164550" y="126540"/>
                              <a:pt x="152053" y="137853"/>
                              <a:pt x="144780" y="152400"/>
                            </a:cubicBezTo>
                            <a:cubicBezTo>
                              <a:pt x="140970" y="160020"/>
                              <a:pt x="125158" y="172920"/>
                              <a:pt x="133350" y="175260"/>
                            </a:cubicBezTo>
                            <a:cubicBezTo>
                              <a:pt x="146502" y="179018"/>
                              <a:pt x="159574" y="166806"/>
                              <a:pt x="171450" y="160020"/>
                            </a:cubicBezTo>
                            <a:cubicBezTo>
                              <a:pt x="204179" y="141318"/>
                              <a:pt x="266700" y="99060"/>
                              <a:pt x="266700" y="99060"/>
                            </a:cubicBezTo>
                            <a:cubicBezTo>
                              <a:pt x="270510" y="93980"/>
                              <a:pt x="273009" y="87575"/>
                              <a:pt x="278130" y="83820"/>
                            </a:cubicBezTo>
                            <a:cubicBezTo>
                              <a:pt x="292358" y="73386"/>
                              <a:pt x="323850" y="57150"/>
                              <a:pt x="323850" y="57150"/>
                            </a:cubicBezTo>
                            <a:cubicBezTo>
                              <a:pt x="320040" y="76200"/>
                              <a:pt x="318753" y="95934"/>
                              <a:pt x="312420" y="114300"/>
                            </a:cubicBezTo>
                            <a:cubicBezTo>
                              <a:pt x="305940" y="133093"/>
                              <a:pt x="295269" y="150189"/>
                              <a:pt x="285750" y="167640"/>
                            </a:cubicBezTo>
                            <a:cubicBezTo>
                              <a:pt x="273795" y="189557"/>
                              <a:pt x="268345" y="195927"/>
                              <a:pt x="255270" y="213360"/>
                            </a:cubicBezTo>
                            <a:cubicBezTo>
                              <a:pt x="238420" y="280760"/>
                              <a:pt x="247662" y="230020"/>
                              <a:pt x="381000" y="133350"/>
                            </a:cubicBezTo>
                            <a:cubicBezTo>
                              <a:pt x="388414" y="127974"/>
                              <a:pt x="397384" y="124586"/>
                              <a:pt x="403860" y="118110"/>
                            </a:cubicBezTo>
                            <a:cubicBezTo>
                              <a:pt x="415500" y="106470"/>
                              <a:pt x="414483" y="105078"/>
                              <a:pt x="430530" y="99060"/>
                            </a:cubicBezTo>
                            <a:cubicBezTo>
                              <a:pt x="447002" y="92883"/>
                              <a:pt x="445770" y="100986"/>
                              <a:pt x="445770" y="91440"/>
                            </a:cubicBezTo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F59EB625-AC70-4280-8AC4-B47B04782290}"/>
                  </a:ext>
                </a:extLst>
              </p:cNvPr>
              <p:cNvSpPr/>
              <p:nvPr/>
            </p:nvSpPr>
            <p:spPr>
              <a:xfrm rot="17147196">
                <a:off x="7490277" y="2646934"/>
                <a:ext cx="347681" cy="1019946"/>
              </a:xfrm>
              <a:custGeom>
                <a:avLst/>
                <a:gdLst>
                  <a:gd name="connsiteX0" fmla="*/ 0 w 347681"/>
                  <a:gd name="connsiteY0" fmla="*/ 525259 h 1019946"/>
                  <a:gd name="connsiteX1" fmla="*/ 74287 w 347681"/>
                  <a:gd name="connsiteY1" fmla="*/ 286504 h 1019946"/>
                  <a:gd name="connsiteX2" fmla="*/ 104002 w 347681"/>
                  <a:gd name="connsiteY2" fmla="*/ 159169 h 1019946"/>
                  <a:gd name="connsiteX3" fmla="*/ 133717 w 347681"/>
                  <a:gd name="connsiteY3" fmla="*/ 79584 h 1019946"/>
                  <a:gd name="connsiteX4" fmla="*/ 175318 w 347681"/>
                  <a:gd name="connsiteY4" fmla="*/ 0 h 1019946"/>
                  <a:gd name="connsiteX5" fmla="*/ 154517 w 347681"/>
                  <a:gd name="connsiteY5" fmla="*/ 382006 h 1019946"/>
                  <a:gd name="connsiteX6" fmla="*/ 136688 w 347681"/>
                  <a:gd name="connsiteY6" fmla="*/ 477508 h 1019946"/>
                  <a:gd name="connsiteX7" fmla="*/ 112916 w 347681"/>
                  <a:gd name="connsiteY7" fmla="*/ 636677 h 1019946"/>
                  <a:gd name="connsiteX8" fmla="*/ 104002 w 347681"/>
                  <a:gd name="connsiteY8" fmla="*/ 732179 h 1019946"/>
                  <a:gd name="connsiteX9" fmla="*/ 133717 w 347681"/>
                  <a:gd name="connsiteY9" fmla="*/ 668511 h 1019946"/>
                  <a:gd name="connsiteX10" fmla="*/ 208004 w 347681"/>
                  <a:gd name="connsiteY10" fmla="*/ 413840 h 1019946"/>
                  <a:gd name="connsiteX11" fmla="*/ 216919 w 347681"/>
                  <a:gd name="connsiteY11" fmla="*/ 350172 h 1019946"/>
                  <a:gd name="connsiteX12" fmla="*/ 252577 w 347681"/>
                  <a:gd name="connsiteY12" fmla="*/ 238754 h 1019946"/>
                  <a:gd name="connsiteX13" fmla="*/ 243662 w 347681"/>
                  <a:gd name="connsiteY13" fmla="*/ 477508 h 1019946"/>
                  <a:gd name="connsiteX14" fmla="*/ 222862 w 347681"/>
                  <a:gd name="connsiteY14" fmla="*/ 700345 h 1019946"/>
                  <a:gd name="connsiteX15" fmla="*/ 199090 w 347681"/>
                  <a:gd name="connsiteY15" fmla="*/ 891348 h 1019946"/>
                  <a:gd name="connsiteX16" fmla="*/ 297149 w 347681"/>
                  <a:gd name="connsiteY16" fmla="*/ 557092 h 1019946"/>
                  <a:gd name="connsiteX17" fmla="*/ 314978 w 347681"/>
                  <a:gd name="connsiteY17" fmla="*/ 493425 h 1019946"/>
                  <a:gd name="connsiteX18" fmla="*/ 335779 w 347681"/>
                  <a:gd name="connsiteY18" fmla="*/ 413840 h 1019946"/>
                  <a:gd name="connsiteX19" fmla="*/ 347665 w 347681"/>
                  <a:gd name="connsiteY19" fmla="*/ 382006 h 1019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7681" h="1019946" extrusionOk="0">
                    <a:moveTo>
                      <a:pt x="0" y="525259"/>
                    </a:moveTo>
                    <a:cubicBezTo>
                      <a:pt x="33232" y="447632"/>
                      <a:pt x="23869" y="488801"/>
                      <a:pt x="74287" y="286504"/>
                    </a:cubicBezTo>
                    <a:cubicBezTo>
                      <a:pt x="92178" y="255529"/>
                      <a:pt x="92121" y="195852"/>
                      <a:pt x="104002" y="159169"/>
                    </a:cubicBezTo>
                    <a:cubicBezTo>
                      <a:pt x="110062" y="126022"/>
                      <a:pt x="121708" y="99677"/>
                      <a:pt x="133717" y="79584"/>
                    </a:cubicBezTo>
                    <a:cubicBezTo>
                      <a:pt x="158471" y="20397"/>
                      <a:pt x="156600" y="24617"/>
                      <a:pt x="175318" y="0"/>
                    </a:cubicBezTo>
                    <a:cubicBezTo>
                      <a:pt x="180841" y="189537"/>
                      <a:pt x="178643" y="243204"/>
                      <a:pt x="154517" y="382006"/>
                    </a:cubicBezTo>
                    <a:cubicBezTo>
                      <a:pt x="155045" y="419938"/>
                      <a:pt x="139117" y="448235"/>
                      <a:pt x="136688" y="477508"/>
                    </a:cubicBezTo>
                    <a:cubicBezTo>
                      <a:pt x="125229" y="527946"/>
                      <a:pt x="116442" y="571788"/>
                      <a:pt x="112916" y="636677"/>
                    </a:cubicBezTo>
                    <a:cubicBezTo>
                      <a:pt x="112292" y="669068"/>
                      <a:pt x="98816" y="719566"/>
                      <a:pt x="104002" y="732179"/>
                    </a:cubicBezTo>
                    <a:cubicBezTo>
                      <a:pt x="113908" y="754974"/>
                      <a:pt x="117358" y="692826"/>
                      <a:pt x="133717" y="668511"/>
                    </a:cubicBezTo>
                    <a:cubicBezTo>
                      <a:pt x="159244" y="590381"/>
                      <a:pt x="208004" y="413840"/>
                      <a:pt x="208004" y="413840"/>
                    </a:cubicBezTo>
                    <a:cubicBezTo>
                      <a:pt x="215545" y="392038"/>
                      <a:pt x="211291" y="370338"/>
                      <a:pt x="216919" y="350172"/>
                    </a:cubicBezTo>
                    <a:cubicBezTo>
                      <a:pt x="228016" y="306583"/>
                      <a:pt x="252577" y="238754"/>
                      <a:pt x="252577" y="238754"/>
                    </a:cubicBezTo>
                    <a:cubicBezTo>
                      <a:pt x="248378" y="320166"/>
                      <a:pt x="263475" y="412737"/>
                      <a:pt x="243662" y="477508"/>
                    </a:cubicBezTo>
                    <a:cubicBezTo>
                      <a:pt x="257343" y="549345"/>
                      <a:pt x="233128" y="622246"/>
                      <a:pt x="222862" y="700345"/>
                    </a:cubicBezTo>
                    <a:cubicBezTo>
                      <a:pt x="216997" y="795471"/>
                      <a:pt x="207116" y="814231"/>
                      <a:pt x="199090" y="891348"/>
                    </a:cubicBezTo>
                    <a:cubicBezTo>
                      <a:pt x="135844" y="1164371"/>
                      <a:pt x="221255" y="929236"/>
                      <a:pt x="297149" y="557092"/>
                    </a:cubicBezTo>
                    <a:cubicBezTo>
                      <a:pt x="302648" y="534323"/>
                      <a:pt x="307419" y="519665"/>
                      <a:pt x="314978" y="493425"/>
                    </a:cubicBezTo>
                    <a:cubicBezTo>
                      <a:pt x="324564" y="444266"/>
                      <a:pt x="324079" y="439777"/>
                      <a:pt x="335779" y="413840"/>
                    </a:cubicBezTo>
                    <a:cubicBezTo>
                      <a:pt x="347249" y="383192"/>
                      <a:pt x="345177" y="426573"/>
                      <a:pt x="347665" y="382006"/>
                    </a:cubicBezTo>
                  </a:path>
                </a:pathLst>
              </a:custGeom>
              <a:noFill/>
              <a:ln w="92075" cap="rnd">
                <a:solidFill>
                  <a:srgbClr val="A3CFD5">
                    <a:alpha val="31000"/>
                  </a:srgb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2348389661">
                      <a:custGeom>
                        <a:avLst/>
                        <a:gdLst>
                          <a:gd name="connsiteX0" fmla="*/ 0 w 445790"/>
                          <a:gd name="connsiteY0" fmla="*/ 125730 h 244142"/>
                          <a:gd name="connsiteX1" fmla="*/ 95250 w 445790"/>
                          <a:gd name="connsiteY1" fmla="*/ 68580 h 244142"/>
                          <a:gd name="connsiteX2" fmla="*/ 133350 w 445790"/>
                          <a:gd name="connsiteY2" fmla="*/ 38100 h 244142"/>
                          <a:gd name="connsiteX3" fmla="*/ 171450 w 445790"/>
                          <a:gd name="connsiteY3" fmla="*/ 19050 h 244142"/>
                          <a:gd name="connsiteX4" fmla="*/ 224790 w 445790"/>
                          <a:gd name="connsiteY4" fmla="*/ 0 h 244142"/>
                          <a:gd name="connsiteX5" fmla="*/ 198120 w 445790"/>
                          <a:gd name="connsiteY5" fmla="*/ 91440 h 244142"/>
                          <a:gd name="connsiteX6" fmla="*/ 175260 w 445790"/>
                          <a:gd name="connsiteY6" fmla="*/ 114300 h 244142"/>
                          <a:gd name="connsiteX7" fmla="*/ 144780 w 445790"/>
                          <a:gd name="connsiteY7" fmla="*/ 152400 h 244142"/>
                          <a:gd name="connsiteX8" fmla="*/ 133350 w 445790"/>
                          <a:gd name="connsiteY8" fmla="*/ 175260 h 244142"/>
                          <a:gd name="connsiteX9" fmla="*/ 171450 w 445790"/>
                          <a:gd name="connsiteY9" fmla="*/ 160020 h 244142"/>
                          <a:gd name="connsiteX10" fmla="*/ 266700 w 445790"/>
                          <a:gd name="connsiteY10" fmla="*/ 99060 h 244142"/>
                          <a:gd name="connsiteX11" fmla="*/ 278130 w 445790"/>
                          <a:gd name="connsiteY11" fmla="*/ 83820 h 244142"/>
                          <a:gd name="connsiteX12" fmla="*/ 323850 w 445790"/>
                          <a:gd name="connsiteY12" fmla="*/ 57150 h 244142"/>
                          <a:gd name="connsiteX13" fmla="*/ 312420 w 445790"/>
                          <a:gd name="connsiteY13" fmla="*/ 114300 h 244142"/>
                          <a:gd name="connsiteX14" fmla="*/ 285750 w 445790"/>
                          <a:gd name="connsiteY14" fmla="*/ 167640 h 244142"/>
                          <a:gd name="connsiteX15" fmla="*/ 255270 w 445790"/>
                          <a:gd name="connsiteY15" fmla="*/ 213360 h 244142"/>
                          <a:gd name="connsiteX16" fmla="*/ 381000 w 445790"/>
                          <a:gd name="connsiteY16" fmla="*/ 133350 h 244142"/>
                          <a:gd name="connsiteX17" fmla="*/ 403860 w 445790"/>
                          <a:gd name="connsiteY17" fmla="*/ 118110 h 244142"/>
                          <a:gd name="connsiteX18" fmla="*/ 430530 w 445790"/>
                          <a:gd name="connsiteY18" fmla="*/ 99060 h 244142"/>
                          <a:gd name="connsiteX19" fmla="*/ 445770 w 445790"/>
                          <a:gd name="connsiteY19" fmla="*/ 91440 h 2441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445790" h="244142">
                            <a:moveTo>
                              <a:pt x="0" y="125730"/>
                            </a:moveTo>
                            <a:cubicBezTo>
                              <a:pt x="44095" y="108092"/>
                              <a:pt x="26971" y="116375"/>
                              <a:pt x="95250" y="68580"/>
                            </a:cubicBezTo>
                            <a:cubicBezTo>
                              <a:pt x="108574" y="59253"/>
                              <a:pt x="119714" y="46964"/>
                              <a:pt x="133350" y="38100"/>
                            </a:cubicBezTo>
                            <a:cubicBezTo>
                              <a:pt x="145255" y="30362"/>
                              <a:pt x="158502" y="24877"/>
                              <a:pt x="171450" y="19050"/>
                            </a:cubicBezTo>
                            <a:cubicBezTo>
                              <a:pt x="203671" y="4550"/>
                              <a:pt x="200392" y="6100"/>
                              <a:pt x="224790" y="0"/>
                            </a:cubicBezTo>
                            <a:cubicBezTo>
                              <a:pt x="218531" y="43810"/>
                              <a:pt x="222538" y="55922"/>
                              <a:pt x="198120" y="91440"/>
                            </a:cubicBezTo>
                            <a:cubicBezTo>
                              <a:pt x="192015" y="100320"/>
                              <a:pt x="182356" y="106190"/>
                              <a:pt x="175260" y="114300"/>
                            </a:cubicBezTo>
                            <a:cubicBezTo>
                              <a:pt x="164550" y="126540"/>
                              <a:pt x="152053" y="137853"/>
                              <a:pt x="144780" y="152400"/>
                            </a:cubicBezTo>
                            <a:cubicBezTo>
                              <a:pt x="140970" y="160020"/>
                              <a:pt x="125158" y="172920"/>
                              <a:pt x="133350" y="175260"/>
                            </a:cubicBezTo>
                            <a:cubicBezTo>
                              <a:pt x="146502" y="179018"/>
                              <a:pt x="159574" y="166806"/>
                              <a:pt x="171450" y="160020"/>
                            </a:cubicBezTo>
                            <a:cubicBezTo>
                              <a:pt x="204179" y="141318"/>
                              <a:pt x="266700" y="99060"/>
                              <a:pt x="266700" y="99060"/>
                            </a:cubicBezTo>
                            <a:cubicBezTo>
                              <a:pt x="270510" y="93980"/>
                              <a:pt x="273009" y="87575"/>
                              <a:pt x="278130" y="83820"/>
                            </a:cubicBezTo>
                            <a:cubicBezTo>
                              <a:pt x="292358" y="73386"/>
                              <a:pt x="323850" y="57150"/>
                              <a:pt x="323850" y="57150"/>
                            </a:cubicBezTo>
                            <a:cubicBezTo>
                              <a:pt x="320040" y="76200"/>
                              <a:pt x="318753" y="95934"/>
                              <a:pt x="312420" y="114300"/>
                            </a:cubicBezTo>
                            <a:cubicBezTo>
                              <a:pt x="305940" y="133093"/>
                              <a:pt x="295269" y="150189"/>
                              <a:pt x="285750" y="167640"/>
                            </a:cubicBezTo>
                            <a:cubicBezTo>
                              <a:pt x="273795" y="189557"/>
                              <a:pt x="268345" y="195927"/>
                              <a:pt x="255270" y="213360"/>
                            </a:cubicBezTo>
                            <a:cubicBezTo>
                              <a:pt x="238420" y="280760"/>
                              <a:pt x="247662" y="230020"/>
                              <a:pt x="381000" y="133350"/>
                            </a:cubicBezTo>
                            <a:cubicBezTo>
                              <a:pt x="388414" y="127974"/>
                              <a:pt x="397384" y="124586"/>
                              <a:pt x="403860" y="118110"/>
                            </a:cubicBezTo>
                            <a:cubicBezTo>
                              <a:pt x="415500" y="106470"/>
                              <a:pt x="414483" y="105078"/>
                              <a:pt x="430530" y="99060"/>
                            </a:cubicBezTo>
                            <a:cubicBezTo>
                              <a:pt x="447002" y="92883"/>
                              <a:pt x="445770" y="100986"/>
                              <a:pt x="445770" y="91440"/>
                            </a:cubicBezTo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080F2F08-3E33-428F-ACC6-2A1AFBEE9871}"/>
                </a:ext>
              </a:extLst>
            </p:cNvPr>
            <p:cNvGrpSpPr/>
            <p:nvPr/>
          </p:nvGrpSpPr>
          <p:grpSpPr>
            <a:xfrm>
              <a:off x="10843852" y="4125900"/>
              <a:ext cx="1692350" cy="353943"/>
              <a:chOff x="7743784" y="2958914"/>
              <a:chExt cx="1692350" cy="371833"/>
            </a:xfrm>
          </p:grpSpPr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1027FBDE-7E1C-4893-BAC5-4224C2DCC4DD}"/>
                  </a:ext>
                </a:extLst>
              </p:cNvPr>
              <p:cNvSpPr/>
              <p:nvPr/>
            </p:nvSpPr>
            <p:spPr>
              <a:xfrm rot="17147196">
                <a:off x="8079916" y="2622782"/>
                <a:ext cx="347681" cy="1019946"/>
              </a:xfrm>
              <a:custGeom>
                <a:avLst/>
                <a:gdLst>
                  <a:gd name="connsiteX0" fmla="*/ 0 w 347681"/>
                  <a:gd name="connsiteY0" fmla="*/ 525259 h 1019946"/>
                  <a:gd name="connsiteX1" fmla="*/ 74287 w 347681"/>
                  <a:gd name="connsiteY1" fmla="*/ 286504 h 1019946"/>
                  <a:gd name="connsiteX2" fmla="*/ 104002 w 347681"/>
                  <a:gd name="connsiteY2" fmla="*/ 159169 h 1019946"/>
                  <a:gd name="connsiteX3" fmla="*/ 133717 w 347681"/>
                  <a:gd name="connsiteY3" fmla="*/ 79584 h 1019946"/>
                  <a:gd name="connsiteX4" fmla="*/ 175318 w 347681"/>
                  <a:gd name="connsiteY4" fmla="*/ 0 h 1019946"/>
                  <a:gd name="connsiteX5" fmla="*/ 154517 w 347681"/>
                  <a:gd name="connsiteY5" fmla="*/ 382006 h 1019946"/>
                  <a:gd name="connsiteX6" fmla="*/ 136688 w 347681"/>
                  <a:gd name="connsiteY6" fmla="*/ 477508 h 1019946"/>
                  <a:gd name="connsiteX7" fmla="*/ 112916 w 347681"/>
                  <a:gd name="connsiteY7" fmla="*/ 636677 h 1019946"/>
                  <a:gd name="connsiteX8" fmla="*/ 104002 w 347681"/>
                  <a:gd name="connsiteY8" fmla="*/ 732179 h 1019946"/>
                  <a:gd name="connsiteX9" fmla="*/ 133717 w 347681"/>
                  <a:gd name="connsiteY9" fmla="*/ 668511 h 1019946"/>
                  <a:gd name="connsiteX10" fmla="*/ 208004 w 347681"/>
                  <a:gd name="connsiteY10" fmla="*/ 413840 h 1019946"/>
                  <a:gd name="connsiteX11" fmla="*/ 216919 w 347681"/>
                  <a:gd name="connsiteY11" fmla="*/ 350172 h 1019946"/>
                  <a:gd name="connsiteX12" fmla="*/ 252577 w 347681"/>
                  <a:gd name="connsiteY12" fmla="*/ 238754 h 1019946"/>
                  <a:gd name="connsiteX13" fmla="*/ 243662 w 347681"/>
                  <a:gd name="connsiteY13" fmla="*/ 477508 h 1019946"/>
                  <a:gd name="connsiteX14" fmla="*/ 222862 w 347681"/>
                  <a:gd name="connsiteY14" fmla="*/ 700345 h 1019946"/>
                  <a:gd name="connsiteX15" fmla="*/ 199090 w 347681"/>
                  <a:gd name="connsiteY15" fmla="*/ 891348 h 1019946"/>
                  <a:gd name="connsiteX16" fmla="*/ 297149 w 347681"/>
                  <a:gd name="connsiteY16" fmla="*/ 557092 h 1019946"/>
                  <a:gd name="connsiteX17" fmla="*/ 314978 w 347681"/>
                  <a:gd name="connsiteY17" fmla="*/ 493425 h 1019946"/>
                  <a:gd name="connsiteX18" fmla="*/ 335779 w 347681"/>
                  <a:gd name="connsiteY18" fmla="*/ 413840 h 1019946"/>
                  <a:gd name="connsiteX19" fmla="*/ 347665 w 347681"/>
                  <a:gd name="connsiteY19" fmla="*/ 382006 h 1019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7681" h="1019946" extrusionOk="0">
                    <a:moveTo>
                      <a:pt x="0" y="525259"/>
                    </a:moveTo>
                    <a:cubicBezTo>
                      <a:pt x="33232" y="447632"/>
                      <a:pt x="23869" y="488801"/>
                      <a:pt x="74287" y="286504"/>
                    </a:cubicBezTo>
                    <a:cubicBezTo>
                      <a:pt x="92178" y="255529"/>
                      <a:pt x="92121" y="195852"/>
                      <a:pt x="104002" y="159169"/>
                    </a:cubicBezTo>
                    <a:cubicBezTo>
                      <a:pt x="110062" y="126022"/>
                      <a:pt x="121708" y="99677"/>
                      <a:pt x="133717" y="79584"/>
                    </a:cubicBezTo>
                    <a:cubicBezTo>
                      <a:pt x="158471" y="20397"/>
                      <a:pt x="156600" y="24617"/>
                      <a:pt x="175318" y="0"/>
                    </a:cubicBezTo>
                    <a:cubicBezTo>
                      <a:pt x="180841" y="189537"/>
                      <a:pt x="178643" y="243204"/>
                      <a:pt x="154517" y="382006"/>
                    </a:cubicBezTo>
                    <a:cubicBezTo>
                      <a:pt x="155045" y="419938"/>
                      <a:pt x="139117" y="448235"/>
                      <a:pt x="136688" y="477508"/>
                    </a:cubicBezTo>
                    <a:cubicBezTo>
                      <a:pt x="125229" y="527946"/>
                      <a:pt x="116442" y="571788"/>
                      <a:pt x="112916" y="636677"/>
                    </a:cubicBezTo>
                    <a:cubicBezTo>
                      <a:pt x="112292" y="669068"/>
                      <a:pt x="98816" y="719566"/>
                      <a:pt x="104002" y="732179"/>
                    </a:cubicBezTo>
                    <a:cubicBezTo>
                      <a:pt x="113908" y="754974"/>
                      <a:pt x="117358" y="692826"/>
                      <a:pt x="133717" y="668511"/>
                    </a:cubicBezTo>
                    <a:cubicBezTo>
                      <a:pt x="159244" y="590381"/>
                      <a:pt x="208004" y="413840"/>
                      <a:pt x="208004" y="413840"/>
                    </a:cubicBezTo>
                    <a:cubicBezTo>
                      <a:pt x="215545" y="392038"/>
                      <a:pt x="211291" y="370338"/>
                      <a:pt x="216919" y="350172"/>
                    </a:cubicBezTo>
                    <a:cubicBezTo>
                      <a:pt x="228016" y="306583"/>
                      <a:pt x="252577" y="238754"/>
                      <a:pt x="252577" y="238754"/>
                    </a:cubicBezTo>
                    <a:cubicBezTo>
                      <a:pt x="248378" y="320166"/>
                      <a:pt x="263475" y="412737"/>
                      <a:pt x="243662" y="477508"/>
                    </a:cubicBezTo>
                    <a:cubicBezTo>
                      <a:pt x="257343" y="549345"/>
                      <a:pt x="233128" y="622246"/>
                      <a:pt x="222862" y="700345"/>
                    </a:cubicBezTo>
                    <a:cubicBezTo>
                      <a:pt x="216997" y="795471"/>
                      <a:pt x="207116" y="814231"/>
                      <a:pt x="199090" y="891348"/>
                    </a:cubicBezTo>
                    <a:cubicBezTo>
                      <a:pt x="135844" y="1164371"/>
                      <a:pt x="221255" y="929236"/>
                      <a:pt x="297149" y="557092"/>
                    </a:cubicBezTo>
                    <a:cubicBezTo>
                      <a:pt x="302648" y="534323"/>
                      <a:pt x="307419" y="519665"/>
                      <a:pt x="314978" y="493425"/>
                    </a:cubicBezTo>
                    <a:cubicBezTo>
                      <a:pt x="324564" y="444266"/>
                      <a:pt x="324079" y="439777"/>
                      <a:pt x="335779" y="413840"/>
                    </a:cubicBezTo>
                    <a:cubicBezTo>
                      <a:pt x="347249" y="383192"/>
                      <a:pt x="345177" y="426573"/>
                      <a:pt x="347665" y="382006"/>
                    </a:cubicBezTo>
                  </a:path>
                </a:pathLst>
              </a:custGeom>
              <a:noFill/>
              <a:ln w="92075" cap="rnd">
                <a:solidFill>
                  <a:srgbClr val="A3CFD5">
                    <a:alpha val="49000"/>
                  </a:srgb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2348389661">
                      <a:custGeom>
                        <a:avLst/>
                        <a:gdLst>
                          <a:gd name="connsiteX0" fmla="*/ 0 w 445790"/>
                          <a:gd name="connsiteY0" fmla="*/ 125730 h 244142"/>
                          <a:gd name="connsiteX1" fmla="*/ 95250 w 445790"/>
                          <a:gd name="connsiteY1" fmla="*/ 68580 h 244142"/>
                          <a:gd name="connsiteX2" fmla="*/ 133350 w 445790"/>
                          <a:gd name="connsiteY2" fmla="*/ 38100 h 244142"/>
                          <a:gd name="connsiteX3" fmla="*/ 171450 w 445790"/>
                          <a:gd name="connsiteY3" fmla="*/ 19050 h 244142"/>
                          <a:gd name="connsiteX4" fmla="*/ 224790 w 445790"/>
                          <a:gd name="connsiteY4" fmla="*/ 0 h 244142"/>
                          <a:gd name="connsiteX5" fmla="*/ 198120 w 445790"/>
                          <a:gd name="connsiteY5" fmla="*/ 91440 h 244142"/>
                          <a:gd name="connsiteX6" fmla="*/ 175260 w 445790"/>
                          <a:gd name="connsiteY6" fmla="*/ 114300 h 244142"/>
                          <a:gd name="connsiteX7" fmla="*/ 144780 w 445790"/>
                          <a:gd name="connsiteY7" fmla="*/ 152400 h 244142"/>
                          <a:gd name="connsiteX8" fmla="*/ 133350 w 445790"/>
                          <a:gd name="connsiteY8" fmla="*/ 175260 h 244142"/>
                          <a:gd name="connsiteX9" fmla="*/ 171450 w 445790"/>
                          <a:gd name="connsiteY9" fmla="*/ 160020 h 244142"/>
                          <a:gd name="connsiteX10" fmla="*/ 266700 w 445790"/>
                          <a:gd name="connsiteY10" fmla="*/ 99060 h 244142"/>
                          <a:gd name="connsiteX11" fmla="*/ 278130 w 445790"/>
                          <a:gd name="connsiteY11" fmla="*/ 83820 h 244142"/>
                          <a:gd name="connsiteX12" fmla="*/ 323850 w 445790"/>
                          <a:gd name="connsiteY12" fmla="*/ 57150 h 244142"/>
                          <a:gd name="connsiteX13" fmla="*/ 312420 w 445790"/>
                          <a:gd name="connsiteY13" fmla="*/ 114300 h 244142"/>
                          <a:gd name="connsiteX14" fmla="*/ 285750 w 445790"/>
                          <a:gd name="connsiteY14" fmla="*/ 167640 h 244142"/>
                          <a:gd name="connsiteX15" fmla="*/ 255270 w 445790"/>
                          <a:gd name="connsiteY15" fmla="*/ 213360 h 244142"/>
                          <a:gd name="connsiteX16" fmla="*/ 381000 w 445790"/>
                          <a:gd name="connsiteY16" fmla="*/ 133350 h 244142"/>
                          <a:gd name="connsiteX17" fmla="*/ 403860 w 445790"/>
                          <a:gd name="connsiteY17" fmla="*/ 118110 h 244142"/>
                          <a:gd name="connsiteX18" fmla="*/ 430530 w 445790"/>
                          <a:gd name="connsiteY18" fmla="*/ 99060 h 244142"/>
                          <a:gd name="connsiteX19" fmla="*/ 445770 w 445790"/>
                          <a:gd name="connsiteY19" fmla="*/ 91440 h 2441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445790" h="244142">
                            <a:moveTo>
                              <a:pt x="0" y="125730"/>
                            </a:moveTo>
                            <a:cubicBezTo>
                              <a:pt x="44095" y="108092"/>
                              <a:pt x="26971" y="116375"/>
                              <a:pt x="95250" y="68580"/>
                            </a:cubicBezTo>
                            <a:cubicBezTo>
                              <a:pt x="108574" y="59253"/>
                              <a:pt x="119714" y="46964"/>
                              <a:pt x="133350" y="38100"/>
                            </a:cubicBezTo>
                            <a:cubicBezTo>
                              <a:pt x="145255" y="30362"/>
                              <a:pt x="158502" y="24877"/>
                              <a:pt x="171450" y="19050"/>
                            </a:cubicBezTo>
                            <a:cubicBezTo>
                              <a:pt x="203671" y="4550"/>
                              <a:pt x="200392" y="6100"/>
                              <a:pt x="224790" y="0"/>
                            </a:cubicBezTo>
                            <a:cubicBezTo>
                              <a:pt x="218531" y="43810"/>
                              <a:pt x="222538" y="55922"/>
                              <a:pt x="198120" y="91440"/>
                            </a:cubicBezTo>
                            <a:cubicBezTo>
                              <a:pt x="192015" y="100320"/>
                              <a:pt x="182356" y="106190"/>
                              <a:pt x="175260" y="114300"/>
                            </a:cubicBezTo>
                            <a:cubicBezTo>
                              <a:pt x="164550" y="126540"/>
                              <a:pt x="152053" y="137853"/>
                              <a:pt x="144780" y="152400"/>
                            </a:cubicBezTo>
                            <a:cubicBezTo>
                              <a:pt x="140970" y="160020"/>
                              <a:pt x="125158" y="172920"/>
                              <a:pt x="133350" y="175260"/>
                            </a:cubicBezTo>
                            <a:cubicBezTo>
                              <a:pt x="146502" y="179018"/>
                              <a:pt x="159574" y="166806"/>
                              <a:pt x="171450" y="160020"/>
                            </a:cubicBezTo>
                            <a:cubicBezTo>
                              <a:pt x="204179" y="141318"/>
                              <a:pt x="266700" y="99060"/>
                              <a:pt x="266700" y="99060"/>
                            </a:cubicBezTo>
                            <a:cubicBezTo>
                              <a:pt x="270510" y="93980"/>
                              <a:pt x="273009" y="87575"/>
                              <a:pt x="278130" y="83820"/>
                            </a:cubicBezTo>
                            <a:cubicBezTo>
                              <a:pt x="292358" y="73386"/>
                              <a:pt x="323850" y="57150"/>
                              <a:pt x="323850" y="57150"/>
                            </a:cubicBezTo>
                            <a:cubicBezTo>
                              <a:pt x="320040" y="76200"/>
                              <a:pt x="318753" y="95934"/>
                              <a:pt x="312420" y="114300"/>
                            </a:cubicBezTo>
                            <a:cubicBezTo>
                              <a:pt x="305940" y="133093"/>
                              <a:pt x="295269" y="150189"/>
                              <a:pt x="285750" y="167640"/>
                            </a:cubicBezTo>
                            <a:cubicBezTo>
                              <a:pt x="273795" y="189557"/>
                              <a:pt x="268345" y="195927"/>
                              <a:pt x="255270" y="213360"/>
                            </a:cubicBezTo>
                            <a:cubicBezTo>
                              <a:pt x="238420" y="280760"/>
                              <a:pt x="247662" y="230020"/>
                              <a:pt x="381000" y="133350"/>
                            </a:cubicBezTo>
                            <a:cubicBezTo>
                              <a:pt x="388414" y="127974"/>
                              <a:pt x="397384" y="124586"/>
                              <a:pt x="403860" y="118110"/>
                            </a:cubicBezTo>
                            <a:cubicBezTo>
                              <a:pt x="415500" y="106470"/>
                              <a:pt x="414483" y="105078"/>
                              <a:pt x="430530" y="99060"/>
                            </a:cubicBezTo>
                            <a:cubicBezTo>
                              <a:pt x="447002" y="92883"/>
                              <a:pt x="445770" y="100986"/>
                              <a:pt x="445770" y="91440"/>
                            </a:cubicBezTo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814CC710-15C2-46DE-B753-422E1B88CD2C}"/>
                  </a:ext>
                </a:extLst>
              </p:cNvPr>
              <p:cNvSpPr/>
              <p:nvPr/>
            </p:nvSpPr>
            <p:spPr>
              <a:xfrm rot="17147196">
                <a:off x="8752320" y="2646934"/>
                <a:ext cx="347681" cy="1019946"/>
              </a:xfrm>
              <a:custGeom>
                <a:avLst/>
                <a:gdLst>
                  <a:gd name="connsiteX0" fmla="*/ 0 w 347681"/>
                  <a:gd name="connsiteY0" fmla="*/ 525259 h 1019946"/>
                  <a:gd name="connsiteX1" fmla="*/ 74287 w 347681"/>
                  <a:gd name="connsiteY1" fmla="*/ 286504 h 1019946"/>
                  <a:gd name="connsiteX2" fmla="*/ 104002 w 347681"/>
                  <a:gd name="connsiteY2" fmla="*/ 159169 h 1019946"/>
                  <a:gd name="connsiteX3" fmla="*/ 133717 w 347681"/>
                  <a:gd name="connsiteY3" fmla="*/ 79584 h 1019946"/>
                  <a:gd name="connsiteX4" fmla="*/ 175318 w 347681"/>
                  <a:gd name="connsiteY4" fmla="*/ 0 h 1019946"/>
                  <a:gd name="connsiteX5" fmla="*/ 154517 w 347681"/>
                  <a:gd name="connsiteY5" fmla="*/ 382006 h 1019946"/>
                  <a:gd name="connsiteX6" fmla="*/ 136688 w 347681"/>
                  <a:gd name="connsiteY6" fmla="*/ 477508 h 1019946"/>
                  <a:gd name="connsiteX7" fmla="*/ 112916 w 347681"/>
                  <a:gd name="connsiteY7" fmla="*/ 636677 h 1019946"/>
                  <a:gd name="connsiteX8" fmla="*/ 104002 w 347681"/>
                  <a:gd name="connsiteY8" fmla="*/ 732179 h 1019946"/>
                  <a:gd name="connsiteX9" fmla="*/ 133717 w 347681"/>
                  <a:gd name="connsiteY9" fmla="*/ 668511 h 1019946"/>
                  <a:gd name="connsiteX10" fmla="*/ 208004 w 347681"/>
                  <a:gd name="connsiteY10" fmla="*/ 413840 h 1019946"/>
                  <a:gd name="connsiteX11" fmla="*/ 216919 w 347681"/>
                  <a:gd name="connsiteY11" fmla="*/ 350172 h 1019946"/>
                  <a:gd name="connsiteX12" fmla="*/ 252577 w 347681"/>
                  <a:gd name="connsiteY12" fmla="*/ 238754 h 1019946"/>
                  <a:gd name="connsiteX13" fmla="*/ 243662 w 347681"/>
                  <a:gd name="connsiteY13" fmla="*/ 477508 h 1019946"/>
                  <a:gd name="connsiteX14" fmla="*/ 222862 w 347681"/>
                  <a:gd name="connsiteY14" fmla="*/ 700345 h 1019946"/>
                  <a:gd name="connsiteX15" fmla="*/ 199090 w 347681"/>
                  <a:gd name="connsiteY15" fmla="*/ 891348 h 1019946"/>
                  <a:gd name="connsiteX16" fmla="*/ 297149 w 347681"/>
                  <a:gd name="connsiteY16" fmla="*/ 557092 h 1019946"/>
                  <a:gd name="connsiteX17" fmla="*/ 314978 w 347681"/>
                  <a:gd name="connsiteY17" fmla="*/ 493425 h 1019946"/>
                  <a:gd name="connsiteX18" fmla="*/ 335779 w 347681"/>
                  <a:gd name="connsiteY18" fmla="*/ 413840 h 1019946"/>
                  <a:gd name="connsiteX19" fmla="*/ 347665 w 347681"/>
                  <a:gd name="connsiteY19" fmla="*/ 382006 h 1019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7681" h="1019946" extrusionOk="0">
                    <a:moveTo>
                      <a:pt x="0" y="525259"/>
                    </a:moveTo>
                    <a:cubicBezTo>
                      <a:pt x="33232" y="447632"/>
                      <a:pt x="23869" y="488801"/>
                      <a:pt x="74287" y="286504"/>
                    </a:cubicBezTo>
                    <a:cubicBezTo>
                      <a:pt x="92178" y="255529"/>
                      <a:pt x="92121" y="195852"/>
                      <a:pt x="104002" y="159169"/>
                    </a:cubicBezTo>
                    <a:cubicBezTo>
                      <a:pt x="110062" y="126022"/>
                      <a:pt x="121708" y="99677"/>
                      <a:pt x="133717" y="79584"/>
                    </a:cubicBezTo>
                    <a:cubicBezTo>
                      <a:pt x="158471" y="20397"/>
                      <a:pt x="156600" y="24617"/>
                      <a:pt x="175318" y="0"/>
                    </a:cubicBezTo>
                    <a:cubicBezTo>
                      <a:pt x="180841" y="189537"/>
                      <a:pt x="178643" y="243204"/>
                      <a:pt x="154517" y="382006"/>
                    </a:cubicBezTo>
                    <a:cubicBezTo>
                      <a:pt x="155045" y="419938"/>
                      <a:pt x="139117" y="448235"/>
                      <a:pt x="136688" y="477508"/>
                    </a:cubicBezTo>
                    <a:cubicBezTo>
                      <a:pt x="125229" y="527946"/>
                      <a:pt x="116442" y="571788"/>
                      <a:pt x="112916" y="636677"/>
                    </a:cubicBezTo>
                    <a:cubicBezTo>
                      <a:pt x="112292" y="669068"/>
                      <a:pt x="98816" y="719566"/>
                      <a:pt x="104002" y="732179"/>
                    </a:cubicBezTo>
                    <a:cubicBezTo>
                      <a:pt x="113908" y="754974"/>
                      <a:pt x="117358" y="692826"/>
                      <a:pt x="133717" y="668511"/>
                    </a:cubicBezTo>
                    <a:cubicBezTo>
                      <a:pt x="159244" y="590381"/>
                      <a:pt x="208004" y="413840"/>
                      <a:pt x="208004" y="413840"/>
                    </a:cubicBezTo>
                    <a:cubicBezTo>
                      <a:pt x="215545" y="392038"/>
                      <a:pt x="211291" y="370338"/>
                      <a:pt x="216919" y="350172"/>
                    </a:cubicBezTo>
                    <a:cubicBezTo>
                      <a:pt x="228016" y="306583"/>
                      <a:pt x="252577" y="238754"/>
                      <a:pt x="252577" y="238754"/>
                    </a:cubicBezTo>
                    <a:cubicBezTo>
                      <a:pt x="248378" y="320166"/>
                      <a:pt x="263475" y="412737"/>
                      <a:pt x="243662" y="477508"/>
                    </a:cubicBezTo>
                    <a:cubicBezTo>
                      <a:pt x="257343" y="549345"/>
                      <a:pt x="233128" y="622246"/>
                      <a:pt x="222862" y="700345"/>
                    </a:cubicBezTo>
                    <a:cubicBezTo>
                      <a:pt x="216997" y="795471"/>
                      <a:pt x="207116" y="814231"/>
                      <a:pt x="199090" y="891348"/>
                    </a:cubicBezTo>
                    <a:cubicBezTo>
                      <a:pt x="135844" y="1164371"/>
                      <a:pt x="221255" y="929236"/>
                      <a:pt x="297149" y="557092"/>
                    </a:cubicBezTo>
                    <a:cubicBezTo>
                      <a:pt x="302648" y="534323"/>
                      <a:pt x="307419" y="519665"/>
                      <a:pt x="314978" y="493425"/>
                    </a:cubicBezTo>
                    <a:cubicBezTo>
                      <a:pt x="324564" y="444266"/>
                      <a:pt x="324079" y="439777"/>
                      <a:pt x="335779" y="413840"/>
                    </a:cubicBezTo>
                    <a:cubicBezTo>
                      <a:pt x="347249" y="383192"/>
                      <a:pt x="345177" y="426573"/>
                      <a:pt x="347665" y="382006"/>
                    </a:cubicBezTo>
                  </a:path>
                </a:pathLst>
              </a:custGeom>
              <a:noFill/>
              <a:ln w="92075" cap="rnd">
                <a:solidFill>
                  <a:srgbClr val="A3CFD5">
                    <a:alpha val="49000"/>
                  </a:srgbClr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2348389661">
                      <a:custGeom>
                        <a:avLst/>
                        <a:gdLst>
                          <a:gd name="connsiteX0" fmla="*/ 0 w 445790"/>
                          <a:gd name="connsiteY0" fmla="*/ 125730 h 244142"/>
                          <a:gd name="connsiteX1" fmla="*/ 95250 w 445790"/>
                          <a:gd name="connsiteY1" fmla="*/ 68580 h 244142"/>
                          <a:gd name="connsiteX2" fmla="*/ 133350 w 445790"/>
                          <a:gd name="connsiteY2" fmla="*/ 38100 h 244142"/>
                          <a:gd name="connsiteX3" fmla="*/ 171450 w 445790"/>
                          <a:gd name="connsiteY3" fmla="*/ 19050 h 244142"/>
                          <a:gd name="connsiteX4" fmla="*/ 224790 w 445790"/>
                          <a:gd name="connsiteY4" fmla="*/ 0 h 244142"/>
                          <a:gd name="connsiteX5" fmla="*/ 198120 w 445790"/>
                          <a:gd name="connsiteY5" fmla="*/ 91440 h 244142"/>
                          <a:gd name="connsiteX6" fmla="*/ 175260 w 445790"/>
                          <a:gd name="connsiteY6" fmla="*/ 114300 h 244142"/>
                          <a:gd name="connsiteX7" fmla="*/ 144780 w 445790"/>
                          <a:gd name="connsiteY7" fmla="*/ 152400 h 244142"/>
                          <a:gd name="connsiteX8" fmla="*/ 133350 w 445790"/>
                          <a:gd name="connsiteY8" fmla="*/ 175260 h 244142"/>
                          <a:gd name="connsiteX9" fmla="*/ 171450 w 445790"/>
                          <a:gd name="connsiteY9" fmla="*/ 160020 h 244142"/>
                          <a:gd name="connsiteX10" fmla="*/ 266700 w 445790"/>
                          <a:gd name="connsiteY10" fmla="*/ 99060 h 244142"/>
                          <a:gd name="connsiteX11" fmla="*/ 278130 w 445790"/>
                          <a:gd name="connsiteY11" fmla="*/ 83820 h 244142"/>
                          <a:gd name="connsiteX12" fmla="*/ 323850 w 445790"/>
                          <a:gd name="connsiteY12" fmla="*/ 57150 h 244142"/>
                          <a:gd name="connsiteX13" fmla="*/ 312420 w 445790"/>
                          <a:gd name="connsiteY13" fmla="*/ 114300 h 244142"/>
                          <a:gd name="connsiteX14" fmla="*/ 285750 w 445790"/>
                          <a:gd name="connsiteY14" fmla="*/ 167640 h 244142"/>
                          <a:gd name="connsiteX15" fmla="*/ 255270 w 445790"/>
                          <a:gd name="connsiteY15" fmla="*/ 213360 h 244142"/>
                          <a:gd name="connsiteX16" fmla="*/ 381000 w 445790"/>
                          <a:gd name="connsiteY16" fmla="*/ 133350 h 244142"/>
                          <a:gd name="connsiteX17" fmla="*/ 403860 w 445790"/>
                          <a:gd name="connsiteY17" fmla="*/ 118110 h 244142"/>
                          <a:gd name="connsiteX18" fmla="*/ 430530 w 445790"/>
                          <a:gd name="connsiteY18" fmla="*/ 99060 h 244142"/>
                          <a:gd name="connsiteX19" fmla="*/ 445770 w 445790"/>
                          <a:gd name="connsiteY19" fmla="*/ 91440 h 2441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445790" h="244142">
                            <a:moveTo>
                              <a:pt x="0" y="125730"/>
                            </a:moveTo>
                            <a:cubicBezTo>
                              <a:pt x="44095" y="108092"/>
                              <a:pt x="26971" y="116375"/>
                              <a:pt x="95250" y="68580"/>
                            </a:cubicBezTo>
                            <a:cubicBezTo>
                              <a:pt x="108574" y="59253"/>
                              <a:pt x="119714" y="46964"/>
                              <a:pt x="133350" y="38100"/>
                            </a:cubicBezTo>
                            <a:cubicBezTo>
                              <a:pt x="145255" y="30362"/>
                              <a:pt x="158502" y="24877"/>
                              <a:pt x="171450" y="19050"/>
                            </a:cubicBezTo>
                            <a:cubicBezTo>
                              <a:pt x="203671" y="4550"/>
                              <a:pt x="200392" y="6100"/>
                              <a:pt x="224790" y="0"/>
                            </a:cubicBezTo>
                            <a:cubicBezTo>
                              <a:pt x="218531" y="43810"/>
                              <a:pt x="222538" y="55922"/>
                              <a:pt x="198120" y="91440"/>
                            </a:cubicBezTo>
                            <a:cubicBezTo>
                              <a:pt x="192015" y="100320"/>
                              <a:pt x="182356" y="106190"/>
                              <a:pt x="175260" y="114300"/>
                            </a:cubicBezTo>
                            <a:cubicBezTo>
                              <a:pt x="164550" y="126540"/>
                              <a:pt x="152053" y="137853"/>
                              <a:pt x="144780" y="152400"/>
                            </a:cubicBezTo>
                            <a:cubicBezTo>
                              <a:pt x="140970" y="160020"/>
                              <a:pt x="125158" y="172920"/>
                              <a:pt x="133350" y="175260"/>
                            </a:cubicBezTo>
                            <a:cubicBezTo>
                              <a:pt x="146502" y="179018"/>
                              <a:pt x="159574" y="166806"/>
                              <a:pt x="171450" y="160020"/>
                            </a:cubicBezTo>
                            <a:cubicBezTo>
                              <a:pt x="204179" y="141318"/>
                              <a:pt x="266700" y="99060"/>
                              <a:pt x="266700" y="99060"/>
                            </a:cubicBezTo>
                            <a:cubicBezTo>
                              <a:pt x="270510" y="93980"/>
                              <a:pt x="273009" y="87575"/>
                              <a:pt x="278130" y="83820"/>
                            </a:cubicBezTo>
                            <a:cubicBezTo>
                              <a:pt x="292358" y="73386"/>
                              <a:pt x="323850" y="57150"/>
                              <a:pt x="323850" y="57150"/>
                            </a:cubicBezTo>
                            <a:cubicBezTo>
                              <a:pt x="320040" y="76200"/>
                              <a:pt x="318753" y="95934"/>
                              <a:pt x="312420" y="114300"/>
                            </a:cubicBezTo>
                            <a:cubicBezTo>
                              <a:pt x="305940" y="133093"/>
                              <a:pt x="295269" y="150189"/>
                              <a:pt x="285750" y="167640"/>
                            </a:cubicBezTo>
                            <a:cubicBezTo>
                              <a:pt x="273795" y="189557"/>
                              <a:pt x="268345" y="195927"/>
                              <a:pt x="255270" y="213360"/>
                            </a:cubicBezTo>
                            <a:cubicBezTo>
                              <a:pt x="238420" y="280760"/>
                              <a:pt x="247662" y="230020"/>
                              <a:pt x="381000" y="133350"/>
                            </a:cubicBezTo>
                            <a:cubicBezTo>
                              <a:pt x="388414" y="127974"/>
                              <a:pt x="397384" y="124586"/>
                              <a:pt x="403860" y="118110"/>
                            </a:cubicBezTo>
                            <a:cubicBezTo>
                              <a:pt x="415500" y="106470"/>
                              <a:pt x="414483" y="105078"/>
                              <a:pt x="430530" y="99060"/>
                            </a:cubicBezTo>
                            <a:cubicBezTo>
                              <a:pt x="447002" y="92883"/>
                              <a:pt x="445770" y="100986"/>
                              <a:pt x="445770" y="91440"/>
                            </a:cubicBezTo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3BB0E7-FC0D-42C0-814B-389E1F07B763}"/>
                </a:ext>
              </a:extLst>
            </p:cNvPr>
            <p:cNvSpPr txBox="1"/>
            <p:nvPr/>
          </p:nvSpPr>
          <p:spPr>
            <a:xfrm>
              <a:off x="7308204" y="4088489"/>
              <a:ext cx="1328259" cy="376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결과 예측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A723AA-E147-4C50-9D2E-29085AFF89E8}"/>
                </a:ext>
              </a:extLst>
            </p:cNvPr>
            <p:cNvSpPr txBox="1"/>
            <p:nvPr/>
          </p:nvSpPr>
          <p:spPr>
            <a:xfrm>
              <a:off x="11124617" y="4075309"/>
              <a:ext cx="132825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모델 개발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E50A52-D06C-4295-8A83-E89B1DB94D7A}"/>
                </a:ext>
              </a:extLst>
            </p:cNvPr>
            <p:cNvSpPr txBox="1"/>
            <p:nvPr/>
          </p:nvSpPr>
          <p:spPr>
            <a:xfrm>
              <a:off x="3918342" y="3989635"/>
              <a:ext cx="1529586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키워드 관련 </a:t>
              </a:r>
              <a:endParaRPr lang="en-US" altLang="ko-KR" sz="17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r>
                <a:rPr lang="ko-KR" altLang="en-US" sz="1700" dirty="0"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영향요인 분석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529B163-8634-4AC2-98DC-42ABA99E5D74}"/>
                </a:ext>
              </a:extLst>
            </p:cNvPr>
            <p:cNvSpPr txBox="1"/>
            <p:nvPr/>
          </p:nvSpPr>
          <p:spPr>
            <a:xfrm>
              <a:off x="6410303" y="4693265"/>
              <a:ext cx="3610123" cy="21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11150" indent="-285750" rtl="0" fontAlgn="base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s"/>
              </a:pPr>
              <a:r>
                <a:rPr lang="ko-KR" altLang="en-US" sz="1400" b="0" i="0" u="none" strike="noStrike" dirty="0" err="1">
                  <a:effectLst/>
                  <a:latin typeface="a시월구일1" panose="02020600000000000000" pitchFamily="18" charset="-127"/>
                  <a:ea typeface="a시월구일1" panose="02020600000000000000" pitchFamily="18" charset="-127"/>
                </a:rPr>
                <a:t>귀무가설</a:t>
              </a:r>
              <a:endPara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marL="25400" rtl="0" fontAlgn="base">
                <a:spcBef>
                  <a:spcPts val="0"/>
                </a:spcBef>
                <a:spcAft>
                  <a:spcPts val="0"/>
                </a:spcAft>
              </a:pPr>
              <a:endParaRPr lang="en-US" altLang="ko-KR" sz="800" b="0" i="0" u="none" strike="noStrike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marL="25400" rtl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400" b="0" i="0" u="none" strike="noStrike" dirty="0">
                  <a:effectLst/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인프라 요소가 청년 인구 증감에 영향을 미치지 않는다</a:t>
              </a:r>
              <a:r>
                <a:rPr lang="en-US" altLang="ko-KR" sz="1400" b="0" i="0" u="none" strike="noStrike" dirty="0">
                  <a:effectLst/>
                  <a:latin typeface="a시월구일1" panose="02020600000000000000" pitchFamily="18" charset="-127"/>
                  <a:ea typeface="a시월구일1" panose="02020600000000000000" pitchFamily="18" charset="-127"/>
                </a:rPr>
                <a:t>.</a:t>
              </a:r>
            </a:p>
            <a:p>
              <a:pPr marL="25400"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ko-KR" altLang="en-US" sz="1400" b="0" i="0" u="none" strike="noStrike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marL="311150" indent="-285750" rtl="0" fontAlgn="base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s"/>
              </a:pPr>
              <a:r>
                <a:rPr lang="ko-KR" altLang="en-US" sz="1400" b="0" i="0" u="none" strike="noStrike" dirty="0">
                  <a:effectLst/>
                  <a:latin typeface="a시월구일1" panose="02020600000000000000" pitchFamily="18" charset="-127"/>
                  <a:ea typeface="a시월구일1" panose="02020600000000000000" pitchFamily="18" charset="-127"/>
                </a:rPr>
                <a:t>대립가설</a:t>
              </a:r>
              <a:endParaRPr lang="en-US" altLang="ko-KR" sz="14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marL="25400" rtl="0" fontAlgn="base">
                <a:spcBef>
                  <a:spcPts val="0"/>
                </a:spcBef>
                <a:spcAft>
                  <a:spcPts val="0"/>
                </a:spcAft>
              </a:pPr>
              <a:endParaRPr lang="en-US" altLang="ko-KR" sz="800" b="0" i="0" u="none" strike="noStrike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marL="25400" rtl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400" b="0" i="0" u="none" strike="noStrike" dirty="0">
                  <a:effectLst/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인프라 요소가 청년 인구 증감에 영향을 미친다</a:t>
              </a:r>
              <a:r>
                <a:rPr lang="en-US" altLang="ko-KR" sz="1400" b="0" i="0" u="none" strike="noStrike" dirty="0">
                  <a:effectLst/>
                  <a:latin typeface="a시월구일1" panose="02020600000000000000" pitchFamily="18" charset="-127"/>
                  <a:ea typeface="a시월구일1" panose="02020600000000000000" pitchFamily="18" charset="-127"/>
                </a:rPr>
                <a:t>.</a:t>
              </a:r>
              <a:endParaRPr lang="ko-KR" altLang="en-US" sz="1400" b="0" i="0" u="none" strike="noStrike" dirty="0">
                <a:effectLst/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  <a:p>
              <a:pPr marL="285750" indent="-285750">
                <a:buFont typeface="Wingdings" panose="05000000000000000000" pitchFamily="2" charset="2"/>
                <a:buChar char="s"/>
              </a:pPr>
              <a:endParaRPr lang="ko-KR" altLang="en-US" sz="1100" dirty="0"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C866BCC-35C1-4AC1-B73D-A75553AB638F}"/>
              </a:ext>
            </a:extLst>
          </p:cNvPr>
          <p:cNvCxnSpPr>
            <a:cxnSpLocks/>
          </p:cNvCxnSpPr>
          <p:nvPr/>
        </p:nvCxnSpPr>
        <p:spPr>
          <a:xfrm>
            <a:off x="6395281" y="1196752"/>
            <a:ext cx="0" cy="388903"/>
          </a:xfrm>
          <a:prstGeom prst="line">
            <a:avLst/>
          </a:prstGeom>
          <a:ln w="38100">
            <a:solidFill>
              <a:srgbClr val="6B9A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46D7A0D5-C99B-4E25-8CC6-95AFD11095A7}"/>
              </a:ext>
            </a:extLst>
          </p:cNvPr>
          <p:cNvSpPr/>
          <p:nvPr/>
        </p:nvSpPr>
        <p:spPr>
          <a:xfrm>
            <a:off x="11095946" y="240972"/>
            <a:ext cx="64770" cy="77613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03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0" y="3297685"/>
            <a:ext cx="3746090" cy="0"/>
          </a:xfrm>
          <a:prstGeom prst="line">
            <a:avLst/>
          </a:prstGeom>
          <a:ln w="19050">
            <a:solidFill>
              <a:srgbClr val="434544">
                <a:alpha val="5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7343736" y="3270644"/>
            <a:ext cx="308390" cy="398606"/>
            <a:chOff x="4291013" y="4001237"/>
            <a:chExt cx="155559" cy="201066"/>
          </a:xfrm>
        </p:grpSpPr>
        <p:sp>
          <p:nvSpPr>
            <p:cNvPr id="21" name="도넛 20"/>
            <p:cNvSpPr/>
            <p:nvPr/>
          </p:nvSpPr>
          <p:spPr>
            <a:xfrm>
              <a:off x="4291013" y="4001237"/>
              <a:ext cx="144178" cy="144178"/>
            </a:xfrm>
            <a:prstGeom prst="donut">
              <a:avLst>
                <a:gd name="adj" fmla="val 9637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8100000">
              <a:off x="4428572" y="4102815"/>
              <a:ext cx="18000" cy="994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34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0C53207-1E4C-4420-8D3B-CFF3E40D5450}"/>
              </a:ext>
            </a:extLst>
          </p:cNvPr>
          <p:cNvCxnSpPr>
            <a:cxnSpLocks/>
          </p:cNvCxnSpPr>
          <p:nvPr/>
        </p:nvCxnSpPr>
        <p:spPr>
          <a:xfrm>
            <a:off x="8563897" y="3338632"/>
            <a:ext cx="3628103" cy="0"/>
          </a:xfrm>
          <a:prstGeom prst="line">
            <a:avLst/>
          </a:prstGeom>
          <a:ln w="19050">
            <a:solidFill>
              <a:srgbClr val="434544">
                <a:alpha val="5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C9E37BEE-98B6-4251-8E42-F915817CC0E6}"/>
              </a:ext>
            </a:extLst>
          </p:cNvPr>
          <p:cNvSpPr/>
          <p:nvPr/>
        </p:nvSpPr>
        <p:spPr>
          <a:xfrm>
            <a:off x="4689335" y="1933809"/>
            <a:ext cx="2808596" cy="2727751"/>
          </a:xfrm>
          <a:prstGeom prst="ellipse">
            <a:avLst/>
          </a:prstGeom>
          <a:solidFill>
            <a:srgbClr val="3B4353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1" panose="02020600000000000000" pitchFamily="18" charset="-127"/>
                <a:ea typeface="a시월구일1" panose="02020600000000000000" pitchFamily="18" charset="-127"/>
              </a:rPr>
              <a:t>분석</a:t>
            </a:r>
            <a:endParaRPr lang="en-US" altLang="ko-K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시월구일1" panose="02020600000000000000" pitchFamily="18" charset="-127"/>
                <a:ea typeface="a시월구일1" panose="02020600000000000000" pitchFamily="18" charset="-127"/>
              </a:rPr>
              <a:t>데이터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BAF5D51-A0BE-4B8C-9047-51DC454DF2EB}"/>
              </a:ext>
            </a:extLst>
          </p:cNvPr>
          <p:cNvSpPr/>
          <p:nvPr/>
        </p:nvSpPr>
        <p:spPr>
          <a:xfrm>
            <a:off x="4007768" y="3610055"/>
            <a:ext cx="1212510" cy="1139825"/>
          </a:xfrm>
          <a:prstGeom prst="ellipse">
            <a:avLst/>
          </a:prstGeom>
          <a:solidFill>
            <a:schemeClr val="bg2">
              <a:lumMod val="2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시월구일1" panose="02020600000000000000" pitchFamily="18" charset="-127"/>
                <a:ea typeface="a시월구일1" panose="02020600000000000000" pitchFamily="18" charset="-127"/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885217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34</Pages>
  <Paragraphs>735</Paragraphs>
  <Words>2738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조땡</dc:creator>
  <cp:lastModifiedBy>real1535</cp:lastModifiedBy>
  <dc:title>PowerPoint 프레젠테이션</dc:title>
  <cp:version>9.104.165.50235</cp:version>
  <dcterms:modified xsi:type="dcterms:W3CDTF">2021-08-26T14:44:11Z</dcterms:modified>
</cp:coreProperties>
</file>